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handoutMasterIdLst>
    <p:handoutMasterId r:id="rId21"/>
  </p:handoutMasterIdLst>
  <p:sldIdLst>
    <p:sldId id="256" r:id="rId2"/>
    <p:sldId id="262" r:id="rId3"/>
    <p:sldId id="375" r:id="rId4"/>
    <p:sldId id="397" r:id="rId5"/>
    <p:sldId id="384" r:id="rId6"/>
    <p:sldId id="387" r:id="rId7"/>
    <p:sldId id="388" r:id="rId8"/>
    <p:sldId id="389" r:id="rId9"/>
    <p:sldId id="390" r:id="rId10"/>
    <p:sldId id="391" r:id="rId11"/>
    <p:sldId id="392" r:id="rId12"/>
    <p:sldId id="393" r:id="rId13"/>
    <p:sldId id="394" r:id="rId14"/>
    <p:sldId id="395" r:id="rId15"/>
    <p:sldId id="396" r:id="rId16"/>
    <p:sldId id="385" r:id="rId17"/>
    <p:sldId id="398" r:id="rId18"/>
    <p:sldId id="376" r:id="rId19"/>
  </p:sldIdLst>
  <p:sldSz cx="9144000" cy="6858000" type="screen4x3"/>
  <p:notesSz cx="6805613" cy="99441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4" d="100"/>
          <a:sy n="64" d="100"/>
        </p:scale>
        <p:origin x="1354" y="6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49" d="100"/>
          <a:sy n="49" d="100"/>
        </p:scale>
        <p:origin x="2755"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4450" y="0"/>
            <a:ext cx="2949575" cy="498475"/>
          </a:xfrm>
          <a:prstGeom prst="rect">
            <a:avLst/>
          </a:prstGeom>
        </p:spPr>
        <p:txBody>
          <a:bodyPr vert="horz" lIns="91440" tIns="45720" rIns="91440" bIns="45720" rtlCol="0"/>
          <a:lstStyle>
            <a:lvl1pPr algn="r">
              <a:defRPr sz="1200"/>
            </a:lvl1pPr>
          </a:lstStyle>
          <a:p>
            <a:fld id="{D60CE7A1-736B-4527-99F5-6B881BE61509}" type="datetimeFigureOut">
              <a:rPr lang="en-GB" smtClean="0"/>
              <a:t>10/01/2020</a:t>
            </a:fld>
            <a:endParaRPr lang="en-GB"/>
          </a:p>
        </p:txBody>
      </p:sp>
      <p:sp>
        <p:nvSpPr>
          <p:cNvPr id="4" name="Footer Placeholder 3"/>
          <p:cNvSpPr>
            <a:spLocks noGrp="1"/>
          </p:cNvSpPr>
          <p:nvPr>
            <p:ph type="ftr" sz="quarter" idx="2"/>
          </p:nvPr>
        </p:nvSpPr>
        <p:spPr>
          <a:xfrm>
            <a:off x="0" y="9445625"/>
            <a:ext cx="2949575" cy="49847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4450" y="9445625"/>
            <a:ext cx="2949575" cy="498475"/>
          </a:xfrm>
          <a:prstGeom prst="rect">
            <a:avLst/>
          </a:prstGeom>
        </p:spPr>
        <p:txBody>
          <a:bodyPr vert="horz" lIns="91440" tIns="45720" rIns="91440" bIns="45720" rtlCol="0" anchor="b"/>
          <a:lstStyle>
            <a:lvl1pPr algn="r">
              <a:defRPr sz="1200"/>
            </a:lvl1pPr>
          </a:lstStyle>
          <a:p>
            <a:fld id="{88D78C3A-B32B-4D42-97AC-5E8B1056D298}" type="slidenum">
              <a:rPr lang="en-GB" smtClean="0"/>
              <a:t>‹#›</a:t>
            </a:fld>
            <a:endParaRPr lang="en-GB"/>
          </a:p>
        </p:txBody>
      </p:sp>
    </p:spTree>
    <p:extLst>
      <p:ext uri="{BB962C8B-B14F-4D97-AF65-F5344CB8AC3E}">
        <p14:creationId xmlns:p14="http://schemas.microsoft.com/office/powerpoint/2010/main" val="18962165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pPr>
              <a:defRPr/>
            </a:pPr>
            <a:endParaRPr lang="en-GB" dirty="0"/>
          </a:p>
        </p:txBody>
      </p:sp>
      <p:sp>
        <p:nvSpPr>
          <p:cNvPr id="3" name="Date Placeholder 2"/>
          <p:cNvSpPr>
            <a:spLocks noGrp="1"/>
          </p:cNvSpPr>
          <p:nvPr>
            <p:ph type="dt" idx="1"/>
          </p:nvPr>
        </p:nvSpPr>
        <p:spPr>
          <a:xfrm>
            <a:off x="3854939" y="0"/>
            <a:ext cx="2949099" cy="498932"/>
          </a:xfrm>
          <a:prstGeom prst="rect">
            <a:avLst/>
          </a:prstGeom>
        </p:spPr>
        <p:txBody>
          <a:bodyPr vert="horz" lIns="91440" tIns="45720" rIns="91440" bIns="45720" rtlCol="0"/>
          <a:lstStyle>
            <a:lvl1pPr algn="r">
              <a:defRPr sz="1200"/>
            </a:lvl1pPr>
          </a:lstStyle>
          <a:p>
            <a:pPr>
              <a:defRPr/>
            </a:pPr>
            <a:fld id="{ECE2017C-D8B6-4737-AA9B-909F3A62CB42}" type="datetimeFigureOut">
              <a:rPr lang="en-GB"/>
              <a:pPr>
                <a:defRPr/>
              </a:pPr>
              <a:t>10/01/2020</a:t>
            </a:fld>
            <a:endParaRPr lang="en-GB" dirty="0"/>
          </a:p>
        </p:txBody>
      </p:sp>
      <p:sp>
        <p:nvSpPr>
          <p:cNvPr id="4" name="Slide Image Placeholder 3"/>
          <p:cNvSpPr>
            <a:spLocks noGrp="1" noRot="1" noChangeAspect="1"/>
          </p:cNvSpPr>
          <p:nvPr>
            <p:ph type="sldImg" idx="2"/>
          </p:nvPr>
        </p:nvSpPr>
        <p:spPr>
          <a:xfrm>
            <a:off x="1166813" y="1243013"/>
            <a:ext cx="4471987" cy="3355975"/>
          </a:xfrm>
          <a:prstGeom prst="rect">
            <a:avLst/>
          </a:prstGeom>
          <a:noFill/>
          <a:ln w="12700">
            <a:solidFill>
              <a:prstClr val="black"/>
            </a:solidFill>
          </a:ln>
        </p:spPr>
        <p:txBody>
          <a:bodyPr vert="horz" lIns="91440" tIns="45720" rIns="91440" bIns="45720" rtlCol="0" anchor="ctr"/>
          <a:lstStyle/>
          <a:p>
            <a:pPr lvl="0"/>
            <a:endParaRPr lang="en-GB" noProof="0" dirty="0" smtClean="0"/>
          </a:p>
        </p:txBody>
      </p:sp>
      <p:sp>
        <p:nvSpPr>
          <p:cNvPr id="5" name="Notes Placeholder 4"/>
          <p:cNvSpPr>
            <a:spLocks noGrp="1"/>
          </p:cNvSpPr>
          <p:nvPr>
            <p:ph type="body" sz="quarter" idx="3"/>
          </p:nvPr>
        </p:nvSpPr>
        <p:spPr>
          <a:xfrm>
            <a:off x="680562" y="4785598"/>
            <a:ext cx="5444490" cy="3915489"/>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9445170"/>
            <a:ext cx="2949099" cy="498931"/>
          </a:xfrm>
          <a:prstGeom prst="rect">
            <a:avLst/>
          </a:prstGeom>
        </p:spPr>
        <p:txBody>
          <a:bodyPr vert="horz" lIns="91440" tIns="45720" rIns="91440" bIns="45720" rtlCol="0" anchor="b"/>
          <a:lstStyle>
            <a:lvl1pPr algn="l">
              <a:defRPr sz="1200"/>
            </a:lvl1pPr>
          </a:lstStyle>
          <a:p>
            <a:pPr>
              <a:defRPr/>
            </a:pPr>
            <a:endParaRPr lang="en-GB" dirty="0"/>
          </a:p>
        </p:txBody>
      </p:sp>
      <p:sp>
        <p:nvSpPr>
          <p:cNvPr id="7" name="Slide Number Placeholder 6"/>
          <p:cNvSpPr>
            <a:spLocks noGrp="1"/>
          </p:cNvSpPr>
          <p:nvPr>
            <p:ph type="sldNum" sz="quarter" idx="5"/>
          </p:nvPr>
        </p:nvSpPr>
        <p:spPr>
          <a:xfrm>
            <a:off x="3854939" y="9445170"/>
            <a:ext cx="2949099" cy="498931"/>
          </a:xfrm>
          <a:prstGeom prst="rect">
            <a:avLst/>
          </a:prstGeom>
        </p:spPr>
        <p:txBody>
          <a:bodyPr vert="horz" lIns="91440" tIns="45720" rIns="91440" bIns="45720" rtlCol="0" anchor="b"/>
          <a:lstStyle>
            <a:lvl1pPr algn="r">
              <a:defRPr sz="1200"/>
            </a:lvl1pPr>
          </a:lstStyle>
          <a:p>
            <a:pPr>
              <a:defRPr/>
            </a:pPr>
            <a:fld id="{7262045E-74AC-4A43-9748-F1B2E9E8F984}" type="slidenum">
              <a:rPr lang="en-GB"/>
              <a:pPr>
                <a:defRPr/>
              </a:pPr>
              <a:t>‹#›</a:t>
            </a:fld>
            <a:endParaRPr lang="en-GB" dirty="0"/>
          </a:p>
        </p:txBody>
      </p:sp>
    </p:spTree>
    <p:extLst>
      <p:ext uri="{BB962C8B-B14F-4D97-AF65-F5344CB8AC3E}">
        <p14:creationId xmlns:p14="http://schemas.microsoft.com/office/powerpoint/2010/main" val="17367255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7262045E-74AC-4A43-9748-F1B2E9E8F984}" type="slidenum">
              <a:rPr lang="en-GB" smtClean="0"/>
              <a:pPr>
                <a:defRPr/>
              </a:pPr>
              <a:t>1</a:t>
            </a:fld>
            <a:endParaRPr lang="en-GB" dirty="0"/>
          </a:p>
        </p:txBody>
      </p:sp>
    </p:spTree>
    <p:extLst>
      <p:ext uri="{BB962C8B-B14F-4D97-AF65-F5344CB8AC3E}">
        <p14:creationId xmlns:p14="http://schemas.microsoft.com/office/powerpoint/2010/main" val="912733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7262045E-74AC-4A43-9748-F1B2E9E8F984}" type="slidenum">
              <a:rPr lang="en-GB" smtClean="0"/>
              <a:pPr>
                <a:defRPr/>
              </a:pPr>
              <a:t>2</a:t>
            </a:fld>
            <a:endParaRPr lang="en-GB" dirty="0"/>
          </a:p>
        </p:txBody>
      </p:sp>
    </p:spTree>
    <p:extLst>
      <p:ext uri="{BB962C8B-B14F-4D97-AF65-F5344CB8AC3E}">
        <p14:creationId xmlns:p14="http://schemas.microsoft.com/office/powerpoint/2010/main" val="3761595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472184" y="2130425"/>
            <a:ext cx="7013448" cy="1470025"/>
          </a:xfrm>
        </p:spPr>
        <p:txBody>
          <a:bodyPr/>
          <a:lstStyle>
            <a:lvl1pPr algn="ctr">
              <a:defRPr sz="4400" b="1"/>
            </a:lvl1pPr>
          </a:lstStyle>
          <a:p>
            <a:r>
              <a:rPr lang="en-GB" dirty="0" smtClean="0"/>
              <a:t>Click to edit Master title style</a:t>
            </a:r>
            <a:endParaRPr lang="en-US" dirty="0"/>
          </a:p>
        </p:txBody>
      </p:sp>
      <p:sp>
        <p:nvSpPr>
          <p:cNvPr id="3" name="Subtitle 2"/>
          <p:cNvSpPr>
            <a:spLocks noGrp="1"/>
          </p:cNvSpPr>
          <p:nvPr>
            <p:ph type="subTitle" idx="1"/>
          </p:nvPr>
        </p:nvSpPr>
        <p:spPr>
          <a:xfrm>
            <a:off x="1778508"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4618B8F5-7E40-4043-9A68-BF57CBEB9785}" type="datetimeFigureOut">
              <a:rPr lang="en-US" altLang="en-US"/>
              <a:pPr>
                <a:defRPr/>
              </a:pPr>
              <a:t>1/10/2020</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F72ABD8-D649-4A2D-9E59-35CD34FB6146}" type="slidenum">
              <a:rPr lang="en-US" altLang="en-US"/>
              <a:pPr>
                <a:defRPr/>
              </a:pPr>
              <a:t>‹#›</a:t>
            </a:fld>
            <a:endParaRPr lang="en-US" altLang="en-US" dirty="0"/>
          </a:p>
        </p:txBody>
      </p:sp>
    </p:spTree>
    <p:extLst>
      <p:ext uri="{BB962C8B-B14F-4D97-AF65-F5344CB8AC3E}">
        <p14:creationId xmlns:p14="http://schemas.microsoft.com/office/powerpoint/2010/main" val="2147574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BC69334-ED83-40DC-8432-C555C2153709}" type="datetimeFigureOut">
              <a:rPr lang="en-US" altLang="en-US"/>
              <a:pPr>
                <a:defRPr/>
              </a:pPr>
              <a:t>1/10/2020</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6E0C97E-FDD1-43EE-9611-7D03DA2907FD}" type="slidenum">
              <a:rPr lang="en-US" altLang="en-US"/>
              <a:pPr>
                <a:defRPr/>
              </a:pPr>
              <a:t>‹#›</a:t>
            </a:fld>
            <a:endParaRPr lang="en-US" altLang="en-US" dirty="0"/>
          </a:p>
        </p:txBody>
      </p:sp>
    </p:spTree>
    <p:extLst>
      <p:ext uri="{BB962C8B-B14F-4D97-AF65-F5344CB8AC3E}">
        <p14:creationId xmlns:p14="http://schemas.microsoft.com/office/powerpoint/2010/main" val="3713639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69848"/>
            <a:ext cx="2057400" cy="505631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1335024" y="1069848"/>
            <a:ext cx="5141976" cy="505631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13DA168-4763-4D57-AED4-0E05553E79B7}" type="datetimeFigureOut">
              <a:rPr lang="en-US" altLang="en-US"/>
              <a:pPr>
                <a:defRPr/>
              </a:pPr>
              <a:t>1/10/2020</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3BEE883-B471-4746-B970-983AF35E747E}" type="slidenum">
              <a:rPr lang="en-US" altLang="en-US"/>
              <a:pPr>
                <a:defRPr/>
              </a:pPr>
              <a:t>‹#›</a:t>
            </a:fld>
            <a:endParaRPr lang="en-US" altLang="en-US" dirty="0"/>
          </a:p>
        </p:txBody>
      </p:sp>
    </p:spTree>
    <p:extLst>
      <p:ext uri="{BB962C8B-B14F-4D97-AF65-F5344CB8AC3E}">
        <p14:creationId xmlns:p14="http://schemas.microsoft.com/office/powerpoint/2010/main" val="3904819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GB" dirty="0" smtClean="0"/>
              <a:t>Click to edit Master title style</a:t>
            </a:r>
            <a:endParaRPr lang="en-US" dirty="0"/>
          </a:p>
        </p:txBody>
      </p:sp>
      <p:sp>
        <p:nvSpPr>
          <p:cNvPr id="3" name="Content Placeholder 2"/>
          <p:cNvSpPr>
            <a:spLocks noGrp="1"/>
          </p:cNvSpPr>
          <p:nvPr>
            <p:ph idx="1"/>
          </p:nvPr>
        </p:nvSpPr>
        <p:spPr>
          <a:xfrm>
            <a:off x="1417638" y="2059907"/>
            <a:ext cx="7269162" cy="3959225"/>
          </a:xfrm>
        </p:spPr>
        <p:txBody>
          <a:bodyPr/>
          <a:lstStyle>
            <a:lvl1pPr>
              <a:defRPr sz="2000"/>
            </a:lvl1pPr>
            <a:lvl2pPr>
              <a:defRPr sz="1800"/>
            </a:lvl2pPr>
            <a:lvl3pPr>
              <a:defRPr sz="1600"/>
            </a:lvl3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487B2880-7304-468F-B44C-EEDDD621B0E7}" type="datetimeFigureOut">
              <a:rPr lang="en-US" altLang="en-US"/>
              <a:pPr>
                <a:defRPr/>
              </a:pPr>
              <a:t>1/10/2020</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817D010-8017-4506-8C0F-3A1E3D178C89}" type="slidenum">
              <a:rPr lang="en-US" altLang="en-US"/>
              <a:pPr>
                <a:defRPr/>
              </a:pPr>
              <a:t>‹#›</a:t>
            </a:fld>
            <a:endParaRPr lang="en-US" altLang="en-US" dirty="0"/>
          </a:p>
        </p:txBody>
      </p:sp>
    </p:spTree>
    <p:extLst>
      <p:ext uri="{BB962C8B-B14F-4D97-AF65-F5344CB8AC3E}">
        <p14:creationId xmlns:p14="http://schemas.microsoft.com/office/powerpoint/2010/main" val="22046721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371599" y="4406900"/>
            <a:ext cx="7123114"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1371599" y="2906713"/>
            <a:ext cx="7123113"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C3F6640-62B1-4404-9E69-3F926F1148DC}" type="datetimeFigureOut">
              <a:rPr lang="en-US" altLang="en-US"/>
              <a:pPr>
                <a:defRPr/>
              </a:pPr>
              <a:t>1/10/2020</a:t>
            </a:fld>
            <a:endParaRPr lang="en-US" alt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7E4A576-CAFA-43F3-BC7B-6D180B101390}" type="slidenum">
              <a:rPr lang="en-US" altLang="en-US"/>
              <a:pPr>
                <a:defRPr/>
              </a:pPr>
              <a:t>‹#›</a:t>
            </a:fld>
            <a:endParaRPr lang="en-US" altLang="en-US" dirty="0"/>
          </a:p>
        </p:txBody>
      </p:sp>
    </p:spTree>
    <p:extLst>
      <p:ext uri="{BB962C8B-B14F-4D97-AF65-F5344CB8AC3E}">
        <p14:creationId xmlns:p14="http://schemas.microsoft.com/office/powerpoint/2010/main" val="250002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GB" smtClean="0"/>
              <a:t>Click to edit Master title style</a:t>
            </a:r>
            <a:endParaRPr lang="en-US"/>
          </a:p>
        </p:txBody>
      </p:sp>
      <p:sp>
        <p:nvSpPr>
          <p:cNvPr id="3" name="Content Placeholder 2"/>
          <p:cNvSpPr>
            <a:spLocks noGrp="1"/>
          </p:cNvSpPr>
          <p:nvPr>
            <p:ph sz="half" idx="1"/>
          </p:nvPr>
        </p:nvSpPr>
        <p:spPr>
          <a:xfrm>
            <a:off x="1417320" y="2221992"/>
            <a:ext cx="3528000" cy="3904171"/>
          </a:xfrm>
        </p:spPr>
        <p:txBody>
          <a:bodyPr/>
          <a:lstStyle>
            <a:lvl1pPr>
              <a:defRPr sz="2000"/>
            </a:lvl1pPr>
            <a:lvl2pPr>
              <a:defRPr sz="1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Content Placeholder 3"/>
          <p:cNvSpPr>
            <a:spLocks noGrp="1"/>
          </p:cNvSpPr>
          <p:nvPr>
            <p:ph sz="half" idx="2"/>
          </p:nvPr>
        </p:nvSpPr>
        <p:spPr>
          <a:xfrm>
            <a:off x="5166360" y="2221992"/>
            <a:ext cx="3528000" cy="3904171"/>
          </a:xfrm>
        </p:spPr>
        <p:txBody>
          <a:bodyPr/>
          <a:lstStyle>
            <a:lvl1pPr>
              <a:defRPr sz="2000"/>
            </a:lvl1pPr>
            <a:lvl2pPr>
              <a:defRPr sz="1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426963F5-2D12-4A8B-AD5A-62351B92B962}" type="datetimeFigureOut">
              <a:rPr lang="en-US" altLang="en-US"/>
              <a:pPr>
                <a:defRPr/>
              </a:pPr>
              <a:t>1/10/2020</a:t>
            </a:fld>
            <a:endParaRPr lang="en-US" alt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EBD022FA-4ACF-4CED-94AF-BB166BAB8ACA}" type="slidenum">
              <a:rPr lang="en-US" altLang="en-US"/>
              <a:pPr>
                <a:defRPr/>
              </a:pPr>
              <a:t>‹#›</a:t>
            </a:fld>
            <a:endParaRPr lang="en-US" altLang="en-US" dirty="0"/>
          </a:p>
        </p:txBody>
      </p:sp>
    </p:spTree>
    <p:extLst>
      <p:ext uri="{BB962C8B-B14F-4D97-AF65-F5344CB8AC3E}">
        <p14:creationId xmlns:p14="http://schemas.microsoft.com/office/powerpoint/2010/main" val="248093690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1417320" y="2193481"/>
            <a:ext cx="3528000" cy="639762"/>
          </a:xfr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smtClean="0"/>
              <a:t>Click to edit Master text styles</a:t>
            </a:r>
          </a:p>
        </p:txBody>
      </p:sp>
      <p:sp>
        <p:nvSpPr>
          <p:cNvPr id="4" name="Content Placeholder 3"/>
          <p:cNvSpPr>
            <a:spLocks noGrp="1"/>
          </p:cNvSpPr>
          <p:nvPr>
            <p:ph sz="half" idx="2"/>
          </p:nvPr>
        </p:nvSpPr>
        <p:spPr>
          <a:xfrm>
            <a:off x="1417320" y="2871216"/>
            <a:ext cx="3528000" cy="3240000"/>
          </a:xfrm>
        </p:spPr>
        <p:txBody>
          <a:bodyPr/>
          <a:lstStyle>
            <a:lvl1pPr>
              <a:defRPr sz="16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5" name="Text Placeholder 4"/>
          <p:cNvSpPr>
            <a:spLocks noGrp="1"/>
          </p:cNvSpPr>
          <p:nvPr>
            <p:ph type="body" sz="quarter" idx="3"/>
          </p:nvPr>
        </p:nvSpPr>
        <p:spPr>
          <a:xfrm>
            <a:off x="5157089" y="2193798"/>
            <a:ext cx="3528000" cy="639762"/>
          </a:xfr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smtClean="0"/>
              <a:t>Click to edit Master text styles</a:t>
            </a:r>
          </a:p>
        </p:txBody>
      </p:sp>
      <p:sp>
        <p:nvSpPr>
          <p:cNvPr id="6" name="Content Placeholder 5"/>
          <p:cNvSpPr>
            <a:spLocks noGrp="1"/>
          </p:cNvSpPr>
          <p:nvPr>
            <p:ph sz="quarter" idx="4"/>
          </p:nvPr>
        </p:nvSpPr>
        <p:spPr>
          <a:xfrm>
            <a:off x="5157089" y="2871215"/>
            <a:ext cx="3528000" cy="3240000"/>
          </a:xfrm>
        </p:spPr>
        <p:txBody>
          <a:bodyPr/>
          <a:lstStyle>
            <a:lvl1pPr>
              <a:defRPr sz="16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D2AD32F9-051E-49B5-8BC1-19ABCFB334D0}" type="datetimeFigureOut">
              <a:rPr lang="en-US" altLang="en-US"/>
              <a:pPr>
                <a:defRPr/>
              </a:pPr>
              <a:t>1/10/2020</a:t>
            </a:fld>
            <a:endParaRPr lang="en-US" alt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9C8308E9-F9A4-4BB1-BBA9-089B85883223}" type="slidenum">
              <a:rPr lang="en-US" altLang="en-US"/>
              <a:pPr>
                <a:defRPr/>
              </a:pPr>
              <a:t>‹#›</a:t>
            </a:fld>
            <a:endParaRPr lang="en-US" altLang="en-US" dirty="0"/>
          </a:p>
        </p:txBody>
      </p:sp>
    </p:spTree>
    <p:extLst>
      <p:ext uri="{BB962C8B-B14F-4D97-AF65-F5344CB8AC3E}">
        <p14:creationId xmlns:p14="http://schemas.microsoft.com/office/powerpoint/2010/main" val="195934173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B5A8333-60FD-4A8B-BE64-AA7C6214E57C}" type="datetimeFigureOut">
              <a:rPr lang="en-US" altLang="en-US"/>
              <a:pPr>
                <a:defRPr/>
              </a:pPr>
              <a:t>1/10/2020</a:t>
            </a:fld>
            <a:endParaRPr lang="en-US" alt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7A945DBD-1D17-40E3-AAA2-9FB3E4B6A012}" type="slidenum">
              <a:rPr lang="en-US" altLang="en-US"/>
              <a:pPr>
                <a:defRPr/>
              </a:pPr>
              <a:t>‹#›</a:t>
            </a:fld>
            <a:endParaRPr lang="en-US" altLang="en-US" dirty="0"/>
          </a:p>
        </p:txBody>
      </p:sp>
    </p:spTree>
    <p:extLst>
      <p:ext uri="{BB962C8B-B14F-4D97-AF65-F5344CB8AC3E}">
        <p14:creationId xmlns:p14="http://schemas.microsoft.com/office/powerpoint/2010/main" val="1651685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6F52BE0-051A-4E51-BD5E-AC2E607C7A36}" type="datetimeFigureOut">
              <a:rPr lang="en-US" altLang="en-US"/>
              <a:pPr>
                <a:defRPr/>
              </a:pPr>
              <a:t>1/10/2020</a:t>
            </a:fld>
            <a:endParaRPr lang="en-US" alt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16C53F79-BF61-4412-9C38-5CEF042208F9}" type="slidenum">
              <a:rPr lang="en-US" altLang="en-US"/>
              <a:pPr>
                <a:defRPr/>
              </a:pPr>
              <a:t>‹#›</a:t>
            </a:fld>
            <a:endParaRPr lang="en-US" altLang="en-US" dirty="0"/>
          </a:p>
        </p:txBody>
      </p:sp>
    </p:spTree>
    <p:extLst>
      <p:ext uri="{BB962C8B-B14F-4D97-AF65-F5344CB8AC3E}">
        <p14:creationId xmlns:p14="http://schemas.microsoft.com/office/powerpoint/2010/main" val="813604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08760" y="1069848"/>
            <a:ext cx="3008313" cy="1105154"/>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4636008" y="1069848"/>
            <a:ext cx="4050792" cy="505631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Text Placeholder 3"/>
          <p:cNvSpPr>
            <a:spLocks noGrp="1"/>
          </p:cNvSpPr>
          <p:nvPr>
            <p:ph type="body" sz="half" idx="2"/>
          </p:nvPr>
        </p:nvSpPr>
        <p:spPr>
          <a:xfrm>
            <a:off x="1508760" y="2203704"/>
            <a:ext cx="3008313" cy="392245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8C1ACF3-D8FF-4F80-A520-9C650944721E}" type="datetimeFigureOut">
              <a:rPr lang="en-US" altLang="en-US"/>
              <a:pPr>
                <a:defRPr/>
              </a:pPr>
              <a:t>1/10/2020</a:t>
            </a:fld>
            <a:endParaRPr lang="en-US" alt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D337F966-2B2D-4B2F-9790-4EAFD42AE8AA}" type="slidenum">
              <a:rPr lang="en-US" altLang="en-US"/>
              <a:pPr>
                <a:defRPr/>
              </a:pPr>
              <a:t>‹#›</a:t>
            </a:fld>
            <a:endParaRPr lang="en-US" altLang="en-US" dirty="0"/>
          </a:p>
        </p:txBody>
      </p:sp>
    </p:spTree>
    <p:extLst>
      <p:ext uri="{BB962C8B-B14F-4D97-AF65-F5344CB8AC3E}">
        <p14:creationId xmlns:p14="http://schemas.microsoft.com/office/powerpoint/2010/main" val="1501724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68944"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2468944" y="1179575"/>
            <a:ext cx="5486400" cy="3547999"/>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dirty="0" smtClean="0"/>
              <a:t>Drag picture to placeholder or click icon to add</a:t>
            </a:r>
            <a:endParaRPr lang="en-US" noProof="0" dirty="0"/>
          </a:p>
        </p:txBody>
      </p:sp>
      <p:sp>
        <p:nvSpPr>
          <p:cNvPr id="4" name="Text Placeholder 3"/>
          <p:cNvSpPr>
            <a:spLocks noGrp="1"/>
          </p:cNvSpPr>
          <p:nvPr>
            <p:ph type="body" sz="half" idx="2"/>
          </p:nvPr>
        </p:nvSpPr>
        <p:spPr>
          <a:xfrm>
            <a:off x="2468944"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8D64404-B3C0-4D8E-88D7-5E342677502C}" type="datetimeFigureOut">
              <a:rPr lang="en-US" altLang="en-US"/>
              <a:pPr>
                <a:defRPr/>
              </a:pPr>
              <a:t>1/10/2020</a:t>
            </a:fld>
            <a:endParaRPr lang="en-US" alt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4D358FE5-09F0-4E12-957D-28D2578D068D}" type="slidenum">
              <a:rPr lang="en-US" altLang="en-US"/>
              <a:pPr>
                <a:defRPr/>
              </a:pPr>
              <a:t>‹#›</a:t>
            </a:fld>
            <a:endParaRPr lang="en-US" altLang="en-US" dirty="0"/>
          </a:p>
        </p:txBody>
      </p:sp>
    </p:spTree>
    <p:extLst>
      <p:ext uri="{BB962C8B-B14F-4D97-AF65-F5344CB8AC3E}">
        <p14:creationId xmlns:p14="http://schemas.microsoft.com/office/powerpoint/2010/main" val="1342794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417638" y="977900"/>
            <a:ext cx="726916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dirty="0" smtClean="0"/>
              <a:t>Click to edit Master title style</a:t>
            </a:r>
            <a:endParaRPr lang="en-US" altLang="en-US" dirty="0" smtClean="0"/>
          </a:p>
        </p:txBody>
      </p:sp>
      <p:sp>
        <p:nvSpPr>
          <p:cNvPr id="1027" name="Text Placeholder 2"/>
          <p:cNvSpPr>
            <a:spLocks noGrp="1"/>
          </p:cNvSpPr>
          <p:nvPr>
            <p:ph type="body" idx="1"/>
          </p:nvPr>
        </p:nvSpPr>
        <p:spPr bwMode="auto">
          <a:xfrm>
            <a:off x="1417638" y="2166938"/>
            <a:ext cx="7269162" cy="395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dirty="0" smtClean="0"/>
              <a:t>Click to edit Master text styles</a:t>
            </a:r>
          </a:p>
          <a:p>
            <a:pPr lvl="1"/>
            <a:r>
              <a:rPr lang="en-GB" altLang="en-US" dirty="0" smtClean="0"/>
              <a:t>Second level</a:t>
            </a:r>
          </a:p>
          <a:p>
            <a:pPr lvl="2"/>
            <a:r>
              <a:rPr lang="en-GB" altLang="en-US" dirty="0" smtClean="0"/>
              <a:t>Third level</a:t>
            </a:r>
          </a:p>
          <a:p>
            <a:pPr lvl="3"/>
            <a:r>
              <a:rPr lang="en-GB" altLang="en-US" dirty="0" smtClean="0"/>
              <a:t>Fourth level</a:t>
            </a:r>
          </a:p>
          <a:p>
            <a:pPr lvl="4"/>
            <a:r>
              <a:rPr lang="en-GB" altLang="en-US" dirty="0" smtClean="0"/>
              <a:t>Fifth level</a:t>
            </a:r>
            <a:endParaRPr lang="en-US" altLang="en-US" dirty="0"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pPr>
              <a:defRPr/>
            </a:pPr>
            <a:fld id="{5F381C96-A51F-4F17-BDE1-41D0660F8538}" type="datetimeFigureOut">
              <a:rPr lang="en-US" altLang="en-US"/>
              <a:pPr>
                <a:defRPr/>
              </a:pPr>
              <a:t>1/10/2020</a:t>
            </a:fld>
            <a:endParaRPr lang="en-US" alt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E24F30A2-2A1F-4C3B-BD12-263FEEB97356}"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0" fontAlgn="base" hangingPunct="0">
        <a:spcBef>
          <a:spcPct val="0"/>
        </a:spcBef>
        <a:spcAft>
          <a:spcPct val="0"/>
        </a:spcAft>
        <a:defRPr sz="3600" kern="1200">
          <a:solidFill>
            <a:schemeClr val="tx1"/>
          </a:solidFill>
          <a:latin typeface="+mj-lt"/>
          <a:ea typeface="MS PGothic" pitchFamily="34" charset="-128"/>
          <a:cs typeface="+mj-cs"/>
        </a:defRPr>
      </a:lvl1pPr>
      <a:lvl2pPr algn="l" defTabSz="457200" rtl="0" eaLnBrk="0" fontAlgn="base" hangingPunct="0">
        <a:spcBef>
          <a:spcPct val="0"/>
        </a:spcBef>
        <a:spcAft>
          <a:spcPct val="0"/>
        </a:spcAft>
        <a:defRPr sz="3600">
          <a:solidFill>
            <a:schemeClr val="tx1"/>
          </a:solidFill>
          <a:latin typeface="Calibri" pitchFamily="34" charset="0"/>
          <a:ea typeface="MS PGothic" pitchFamily="34" charset="-128"/>
        </a:defRPr>
      </a:lvl2pPr>
      <a:lvl3pPr algn="l" defTabSz="457200" rtl="0" eaLnBrk="0" fontAlgn="base" hangingPunct="0">
        <a:spcBef>
          <a:spcPct val="0"/>
        </a:spcBef>
        <a:spcAft>
          <a:spcPct val="0"/>
        </a:spcAft>
        <a:defRPr sz="3600">
          <a:solidFill>
            <a:schemeClr val="tx1"/>
          </a:solidFill>
          <a:latin typeface="Calibri" pitchFamily="34" charset="0"/>
          <a:ea typeface="MS PGothic" pitchFamily="34" charset="-128"/>
        </a:defRPr>
      </a:lvl3pPr>
      <a:lvl4pPr algn="l" defTabSz="457200" rtl="0" eaLnBrk="0" fontAlgn="base" hangingPunct="0">
        <a:spcBef>
          <a:spcPct val="0"/>
        </a:spcBef>
        <a:spcAft>
          <a:spcPct val="0"/>
        </a:spcAft>
        <a:defRPr sz="3600">
          <a:solidFill>
            <a:schemeClr val="tx1"/>
          </a:solidFill>
          <a:latin typeface="Calibri" pitchFamily="34" charset="0"/>
          <a:ea typeface="MS PGothic" pitchFamily="34" charset="-128"/>
        </a:defRPr>
      </a:lvl4pPr>
      <a:lvl5pPr algn="l" defTabSz="457200" rtl="0" eaLnBrk="0" fontAlgn="base" hangingPunct="0">
        <a:spcBef>
          <a:spcPct val="0"/>
        </a:spcBef>
        <a:spcAft>
          <a:spcPct val="0"/>
        </a:spcAft>
        <a:defRPr sz="3600">
          <a:solidFill>
            <a:schemeClr val="tx1"/>
          </a:solidFill>
          <a:latin typeface="Calibri" pitchFamily="34" charset="0"/>
          <a:ea typeface="MS PGothic" pitchFamily="34" charset="-128"/>
        </a:defRPr>
      </a:lvl5pPr>
      <a:lvl6pPr marL="457200" algn="ctr" defTabSz="457200" rtl="0" fontAlgn="base">
        <a:spcBef>
          <a:spcPct val="0"/>
        </a:spcBef>
        <a:spcAft>
          <a:spcPct val="0"/>
        </a:spcAft>
        <a:defRPr sz="4400">
          <a:solidFill>
            <a:schemeClr val="tx1"/>
          </a:solidFill>
          <a:latin typeface="Calibri" pitchFamily="34" charset="0"/>
          <a:ea typeface="MS PGothic" pitchFamily="34" charset="-128"/>
        </a:defRPr>
      </a:lvl6pPr>
      <a:lvl7pPr marL="914400" algn="ctr" defTabSz="457200" rtl="0" fontAlgn="base">
        <a:spcBef>
          <a:spcPct val="0"/>
        </a:spcBef>
        <a:spcAft>
          <a:spcPct val="0"/>
        </a:spcAft>
        <a:defRPr sz="4400">
          <a:solidFill>
            <a:schemeClr val="tx1"/>
          </a:solidFill>
          <a:latin typeface="Calibri" pitchFamily="34" charset="0"/>
          <a:ea typeface="MS PGothic" pitchFamily="34" charset="-128"/>
        </a:defRPr>
      </a:lvl7pPr>
      <a:lvl8pPr marL="1371600" algn="ctr" defTabSz="457200" rtl="0" fontAlgn="base">
        <a:spcBef>
          <a:spcPct val="0"/>
        </a:spcBef>
        <a:spcAft>
          <a:spcPct val="0"/>
        </a:spcAft>
        <a:defRPr sz="4400">
          <a:solidFill>
            <a:schemeClr val="tx1"/>
          </a:solidFill>
          <a:latin typeface="Calibri" pitchFamily="34" charset="0"/>
          <a:ea typeface="MS PGothic" pitchFamily="34" charset="-128"/>
        </a:defRPr>
      </a:lvl8pPr>
      <a:lvl9pPr marL="1828800" algn="ctr" defTabSz="457200" rtl="0" fontAlgn="base">
        <a:spcBef>
          <a:spcPct val="0"/>
        </a:spcBef>
        <a:spcAft>
          <a:spcPct val="0"/>
        </a:spcAft>
        <a:defRPr sz="4400">
          <a:solidFill>
            <a:schemeClr val="tx1"/>
          </a:solidFill>
          <a:latin typeface="Calibri" pitchFamily="34" charset="0"/>
          <a:ea typeface="MS PGothic" pitchFamily="34"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mailto:Karen.scott@ed.ac.uk" TargetMode="External"/><Relationship Id="rId3" Type="http://schemas.openxmlformats.org/officeDocument/2006/relationships/hyperlink" Target="mailto:Marian.grimes@ed.ac.uk" TargetMode="External"/><Relationship Id="rId7" Type="http://schemas.openxmlformats.org/officeDocument/2006/relationships/hyperlink" Target="mailto:Jahanara.khatun@ed.ac.uk" TargetMode="External"/><Relationship Id="rId2" Type="http://schemas.openxmlformats.org/officeDocument/2006/relationships/hyperlink" Target="mailto:disability.service@ed.ac.uk" TargetMode="External"/><Relationship Id="rId1" Type="http://schemas.openxmlformats.org/officeDocument/2006/relationships/slideLayout" Target="../slideLayouts/slideLayout2.xml"/><Relationship Id="rId6" Type="http://schemas.openxmlformats.org/officeDocument/2006/relationships/hyperlink" Target="mailto:Angela.joyce@ed.ac.uk" TargetMode="External"/><Relationship Id="rId5" Type="http://schemas.openxmlformats.org/officeDocument/2006/relationships/hyperlink" Target="mailto:Hazel.hume@ed.ac.uk" TargetMode="External"/><Relationship Id="rId4" Type="http://schemas.openxmlformats.org/officeDocument/2006/relationships/hyperlink" Target="mailto:Suzanne.hewitt@ed.ac.uk" TargetMode="External"/><Relationship Id="rId9" Type="http://schemas.openxmlformats.org/officeDocument/2006/relationships/hyperlink" Target="mailto:Kathy.smith@ed.ac.uk"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mailto:Victoria.Buchanan@ed.ac.uk" TargetMode="External"/><Relationship Id="rId2" Type="http://schemas.openxmlformats.org/officeDocument/2006/relationships/hyperlink" Target="mailto:Paddy.Corscadden@ed.ac.uk" TargetMode="External"/><Relationship Id="rId1" Type="http://schemas.openxmlformats.org/officeDocument/2006/relationships/slideLayout" Target="../slideLayouts/slideLayout2.xml"/><Relationship Id="rId5" Type="http://schemas.openxmlformats.org/officeDocument/2006/relationships/hyperlink" Target="mailto:Martin.Judd@ed.ac.uk" TargetMode="External"/><Relationship Id="rId4" Type="http://schemas.openxmlformats.org/officeDocument/2006/relationships/hyperlink" Target="mailto:Jan.Gardiner@ed.ac.uk"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www.edweb.ed.ac.uk/student-systems/support-guidance/admin-support-staff/student-admin-support-services/disability-service"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1471613" y="2130425"/>
            <a:ext cx="7013575" cy="1470025"/>
          </a:xfrm>
        </p:spPr>
        <p:txBody>
          <a:bodyPr/>
          <a:lstStyle/>
          <a:p>
            <a:pPr eaLnBrk="1" hangingPunct="1"/>
            <a:r>
              <a:rPr lang="en-US" altLang="en-US" dirty="0" smtClean="0">
                <a:latin typeface="+mn-lt"/>
                <a:cs typeface="Arial" panose="020B0604020202020204" pitchFamily="34" charset="0"/>
              </a:rPr>
              <a:t>Adjustment Information on EUCLID</a:t>
            </a:r>
          </a:p>
        </p:txBody>
      </p:sp>
      <p:sp>
        <p:nvSpPr>
          <p:cNvPr id="3" name="Subtitle 2"/>
          <p:cNvSpPr>
            <a:spLocks noGrp="1"/>
          </p:cNvSpPr>
          <p:nvPr>
            <p:ph type="subTitle" idx="1"/>
          </p:nvPr>
        </p:nvSpPr>
        <p:spPr>
          <a:xfrm>
            <a:off x="1778000" y="3886200"/>
            <a:ext cx="6400800" cy="1752600"/>
          </a:xfrm>
        </p:spPr>
        <p:txBody>
          <a:bodyPr/>
          <a:lstStyle/>
          <a:p>
            <a:pPr eaLnBrk="1" hangingPunct="1">
              <a:defRPr/>
            </a:pPr>
            <a:endParaRPr lang="en-US" dirty="0">
              <a:cs typeface="Arial" panose="020B06040202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Schedule of Adjustment Inbox (CoA View)</a:t>
            </a:r>
            <a:endParaRPr lang="en-GB" dirty="0"/>
          </a:p>
        </p:txBody>
      </p:sp>
      <p:sp>
        <p:nvSpPr>
          <p:cNvPr id="3" name="Content Placeholder 2"/>
          <p:cNvSpPr>
            <a:spLocks noGrp="1"/>
          </p:cNvSpPr>
          <p:nvPr>
            <p:ph idx="1"/>
          </p:nvPr>
        </p:nvSpPr>
        <p:spPr>
          <a:xfrm>
            <a:off x="1417638" y="1951623"/>
            <a:ext cx="7269162" cy="3959225"/>
          </a:xfrm>
        </p:spPr>
        <p:txBody>
          <a:bodyPr/>
          <a:lstStyle/>
          <a:p>
            <a:pPr marL="0" indent="0">
              <a:buNone/>
            </a:pPr>
            <a:r>
              <a:rPr lang="en-GB" sz="1600" b="1" dirty="0"/>
              <a:t>How to view historical versions of a schedule</a:t>
            </a:r>
          </a:p>
          <a:p>
            <a:pPr marL="0" indent="0">
              <a:buNone/>
            </a:pPr>
            <a:r>
              <a:rPr lang="en-GB" sz="1600" dirty="0"/>
              <a:t>You can view historical versions of a student’s SoA by accessing their record in the Student Hub on </a:t>
            </a:r>
            <a:r>
              <a:rPr lang="en-GB" sz="1600" dirty="0" smtClean="0"/>
              <a:t>EUCLID</a:t>
            </a:r>
            <a:r>
              <a:rPr lang="en-GB" sz="1600" dirty="0"/>
              <a:t> </a:t>
            </a:r>
            <a:r>
              <a:rPr lang="en-GB" sz="1600" dirty="0" smtClean="0"/>
              <a:t>where you can:</a:t>
            </a:r>
          </a:p>
          <a:p>
            <a:r>
              <a:rPr lang="en-GB" sz="1600" dirty="0" smtClean="0"/>
              <a:t>View the full SoA</a:t>
            </a:r>
          </a:p>
          <a:p>
            <a:r>
              <a:rPr lang="en-GB" sz="1600" dirty="0" smtClean="0"/>
              <a:t>See which staff members have access to the SoA</a:t>
            </a:r>
          </a:p>
          <a:p>
            <a:r>
              <a:rPr lang="en-GB" sz="1600" dirty="0" smtClean="0"/>
              <a:t>See historic versions of the SoA </a:t>
            </a:r>
          </a:p>
          <a:p>
            <a:r>
              <a:rPr lang="en-GB" sz="1600" dirty="0" smtClean="0"/>
              <a:t>To view the full historic versions, click on the v</a:t>
            </a:r>
            <a:r>
              <a:rPr lang="en-GB" sz="1600" dirty="0" smtClean="0"/>
              <a:t>#.</a:t>
            </a:r>
            <a:endParaRPr lang="en-GB" sz="1600" dirty="0" smtClean="0"/>
          </a:p>
          <a:p>
            <a:pPr marL="0" indent="0">
              <a:buNone/>
            </a:pPr>
            <a:endParaRPr lang="en-GB"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80492" y="4071318"/>
            <a:ext cx="5398477" cy="2499631"/>
          </a:xfrm>
          <a:prstGeom prst="rect">
            <a:avLst/>
          </a:prstGeom>
        </p:spPr>
      </p:pic>
    </p:spTree>
    <p:extLst>
      <p:ext uri="{BB962C8B-B14F-4D97-AF65-F5344CB8AC3E}">
        <p14:creationId xmlns:p14="http://schemas.microsoft.com/office/powerpoint/2010/main" val="28393334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Schedule of Adjustment Inbox (CoA View)</a:t>
            </a:r>
            <a:endParaRPr lang="en-GB" dirty="0"/>
          </a:p>
        </p:txBody>
      </p:sp>
      <p:sp>
        <p:nvSpPr>
          <p:cNvPr id="3" name="Content Placeholder 2"/>
          <p:cNvSpPr>
            <a:spLocks noGrp="1"/>
          </p:cNvSpPr>
          <p:nvPr>
            <p:ph idx="1"/>
          </p:nvPr>
        </p:nvSpPr>
        <p:spPr>
          <a:xfrm>
            <a:off x="1417638" y="1903496"/>
            <a:ext cx="7269162" cy="3959225"/>
          </a:xfrm>
        </p:spPr>
        <p:txBody>
          <a:bodyPr/>
          <a:lstStyle/>
          <a:p>
            <a:pPr marL="0" indent="0">
              <a:buNone/>
            </a:pPr>
            <a:r>
              <a:rPr lang="en-GB" sz="1600" dirty="0"/>
              <a:t>How to give a staff member access to a specific student's SoA.</a:t>
            </a:r>
          </a:p>
          <a:p>
            <a:r>
              <a:rPr lang="en-GB" sz="1600" dirty="0"/>
              <a:t>From the schedule of adjustment click the "Edit" button and select "Manage schedule of adjustment </a:t>
            </a:r>
            <a:r>
              <a:rPr lang="en-GB" sz="1600" dirty="0" smtClean="0"/>
              <a:t>access“</a:t>
            </a:r>
          </a:p>
          <a:p>
            <a:r>
              <a:rPr lang="en-GB" sz="1600" dirty="0"/>
              <a:t>Enter the staff name requiring access in the "Staff member" </a:t>
            </a:r>
            <a:r>
              <a:rPr lang="en-GB" sz="1600" dirty="0" smtClean="0"/>
              <a:t>field</a:t>
            </a:r>
          </a:p>
          <a:p>
            <a:r>
              <a:rPr lang="en-GB" sz="1600" dirty="0" smtClean="0"/>
              <a:t>Select </a:t>
            </a:r>
            <a:r>
              <a:rPr lang="en-GB" sz="1600" dirty="0"/>
              <a:t>the relevant member of staff complete the "Reason for requiring access field" and click the "Add staff member" button</a:t>
            </a:r>
            <a:r>
              <a:rPr lang="en-GB" sz="1600" dirty="0" smtClean="0"/>
              <a:t>.</a:t>
            </a:r>
          </a:p>
          <a:p>
            <a:r>
              <a:rPr lang="en-GB" sz="1600" dirty="0"/>
              <a:t>Use the "Revoke access" button next to the relevant staff member if access is no longer required.</a:t>
            </a:r>
          </a:p>
          <a:p>
            <a:endParaRPr lang="en-GB" dirty="0"/>
          </a:p>
          <a:p>
            <a:pPr marL="0" indent="0">
              <a:buNone/>
            </a:pPr>
            <a:endParaRPr lang="en-GB" dirty="0" smtClean="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4217" y="4128683"/>
            <a:ext cx="5851342" cy="2374956"/>
          </a:xfrm>
          <a:prstGeom prst="rect">
            <a:avLst/>
          </a:prstGeom>
        </p:spPr>
      </p:pic>
      <p:pic>
        <p:nvPicPr>
          <p:cNvPr id="8" name="Picture 7"/>
          <p:cNvPicPr>
            <a:picLocks noChangeAspect="1"/>
          </p:cNvPicPr>
          <p:nvPr/>
        </p:nvPicPr>
        <p:blipFill>
          <a:blip r:embed="rId3"/>
          <a:stretch>
            <a:fillRect/>
          </a:stretch>
        </p:blipFill>
        <p:spPr>
          <a:xfrm>
            <a:off x="248879" y="4893689"/>
            <a:ext cx="3162741" cy="1609950"/>
          </a:xfrm>
          <a:prstGeom prst="rect">
            <a:avLst/>
          </a:prstGeom>
        </p:spPr>
      </p:pic>
    </p:spTree>
    <p:extLst>
      <p:ext uri="{BB962C8B-B14F-4D97-AF65-F5344CB8AC3E}">
        <p14:creationId xmlns:p14="http://schemas.microsoft.com/office/powerpoint/2010/main" val="2411161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Course Adjustment Breakdown (CO/CS View)</a:t>
            </a:r>
            <a:endParaRPr lang="en-GB" dirty="0"/>
          </a:p>
        </p:txBody>
      </p:sp>
      <p:sp>
        <p:nvSpPr>
          <p:cNvPr id="3" name="Content Placeholder 2"/>
          <p:cNvSpPr>
            <a:spLocks noGrp="1"/>
          </p:cNvSpPr>
          <p:nvPr>
            <p:ph idx="1"/>
          </p:nvPr>
        </p:nvSpPr>
        <p:spPr>
          <a:xfrm>
            <a:off x="1417638" y="1951623"/>
            <a:ext cx="7269162" cy="3959225"/>
          </a:xfrm>
        </p:spPr>
        <p:txBody>
          <a:bodyPr/>
          <a:lstStyle/>
          <a:p>
            <a:pPr marL="0" indent="0">
              <a:buNone/>
            </a:pPr>
            <a:r>
              <a:rPr lang="en-GB" sz="1600" b="1" dirty="0"/>
              <a:t>How to select your individual courses</a:t>
            </a:r>
          </a:p>
          <a:p>
            <a:r>
              <a:rPr lang="en-GB" sz="1600" dirty="0"/>
              <a:t>All courses you are associated with should be listed in a drop down menu under the ‘My courses’ section.  </a:t>
            </a:r>
          </a:p>
          <a:p>
            <a:r>
              <a:rPr lang="en-GB" sz="1600" dirty="0"/>
              <a:t>T</a:t>
            </a:r>
            <a:r>
              <a:rPr lang="en-GB" sz="1600" dirty="0" smtClean="0"/>
              <a:t>here </a:t>
            </a:r>
            <a:r>
              <a:rPr lang="en-GB" sz="1600" dirty="0"/>
              <a:t>is </a:t>
            </a:r>
            <a:r>
              <a:rPr lang="en-GB" sz="1600" dirty="0" smtClean="0"/>
              <a:t>an </a:t>
            </a:r>
            <a:r>
              <a:rPr lang="en-GB" sz="1600" dirty="0"/>
              <a:t>option to select different years and instances.  Some courses have multiple instances in a year taught across multiple semesters and some split visiting students/non-visiting student into separate instances. This allows you to drill into that subset of the students if required.</a:t>
            </a:r>
          </a:p>
          <a:p>
            <a:r>
              <a:rPr lang="en-GB" sz="1600" dirty="0" err="1"/>
              <a:t>CoAs</a:t>
            </a:r>
            <a:r>
              <a:rPr lang="en-GB" sz="1600" dirty="0"/>
              <a:t> will not have a prepopulated list but can look up any course by using the ‘Lookup course’ search option.  This option only shows for </a:t>
            </a:r>
            <a:r>
              <a:rPr lang="en-GB" sz="1600" dirty="0" err="1"/>
              <a:t>CoAs</a:t>
            </a:r>
            <a:r>
              <a:rPr lang="en-GB" sz="1600" dirty="0"/>
              <a:t>.</a:t>
            </a:r>
          </a:p>
          <a:p>
            <a:pPr marL="0" indent="0">
              <a:buNone/>
            </a:pPr>
            <a:endParaRPr lang="en-GB" sz="1600" dirty="0"/>
          </a:p>
          <a:p>
            <a:endParaRPr lang="en-GB" sz="1600" dirty="0"/>
          </a:p>
          <a:p>
            <a:pPr marL="0" indent="0">
              <a:buNone/>
            </a:pPr>
            <a:endParaRPr lang="en-GB" sz="1600"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451568"/>
            <a:ext cx="9144000" cy="2389734"/>
          </a:xfrm>
          <a:prstGeom prst="rect">
            <a:avLst/>
          </a:prstGeom>
        </p:spPr>
      </p:pic>
    </p:spTree>
    <p:extLst>
      <p:ext uri="{BB962C8B-B14F-4D97-AF65-F5344CB8AC3E}">
        <p14:creationId xmlns:p14="http://schemas.microsoft.com/office/powerpoint/2010/main" val="4696519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Course Adjustment Breakdown (CO/CS View)</a:t>
            </a:r>
            <a:endParaRPr lang="en-GB" dirty="0"/>
          </a:p>
        </p:txBody>
      </p:sp>
      <p:sp>
        <p:nvSpPr>
          <p:cNvPr id="3" name="Content Placeholder 2"/>
          <p:cNvSpPr>
            <a:spLocks noGrp="1"/>
          </p:cNvSpPr>
          <p:nvPr>
            <p:ph idx="1"/>
          </p:nvPr>
        </p:nvSpPr>
        <p:spPr>
          <a:xfrm>
            <a:off x="1417638" y="1915528"/>
            <a:ext cx="7269162" cy="3959225"/>
          </a:xfrm>
        </p:spPr>
        <p:txBody>
          <a:bodyPr/>
          <a:lstStyle/>
          <a:p>
            <a:pPr marL="0" indent="0">
              <a:buNone/>
            </a:pPr>
            <a:r>
              <a:rPr lang="en-GB" sz="1600" b="1" dirty="0"/>
              <a:t>How to view the adjustments required for your courses</a:t>
            </a:r>
          </a:p>
          <a:p>
            <a:r>
              <a:rPr lang="en-GB" sz="1600" dirty="0" smtClean="0"/>
              <a:t>Select a </a:t>
            </a:r>
            <a:r>
              <a:rPr lang="en-GB" sz="1600" dirty="0"/>
              <a:t>course </a:t>
            </a:r>
            <a:r>
              <a:rPr lang="en-GB" sz="1600" dirty="0" smtClean="0"/>
              <a:t>to see the </a:t>
            </a:r>
            <a:r>
              <a:rPr lang="en-GB" sz="1600" dirty="0"/>
              <a:t>summary of adjustments required for that </a:t>
            </a:r>
            <a:r>
              <a:rPr lang="en-GB" sz="1600" dirty="0" smtClean="0"/>
              <a:t>course</a:t>
            </a:r>
            <a:endParaRPr lang="en-GB" sz="1600" dirty="0"/>
          </a:p>
          <a:p>
            <a:r>
              <a:rPr lang="en-GB" sz="1600" dirty="0" smtClean="0"/>
              <a:t>The summary can be broken down </a:t>
            </a:r>
            <a:r>
              <a:rPr lang="en-GB" sz="1600" dirty="0"/>
              <a:t>into </a:t>
            </a:r>
            <a:r>
              <a:rPr lang="en-GB" sz="1600" dirty="0" smtClean="0"/>
              <a:t>categories</a:t>
            </a:r>
            <a:r>
              <a:rPr lang="en-GB" sz="1600" dirty="0" smtClean="0"/>
              <a:t>: a</a:t>
            </a:r>
            <a:r>
              <a:rPr lang="en-GB" sz="1600" dirty="0" smtClean="0"/>
              <a:t>djustments </a:t>
            </a:r>
            <a:r>
              <a:rPr lang="en-GB" sz="1600" dirty="0"/>
              <a:t>in </a:t>
            </a:r>
            <a:r>
              <a:rPr lang="en-GB" sz="1600" dirty="0" smtClean="0"/>
              <a:t>selected </a:t>
            </a:r>
            <a:r>
              <a:rPr lang="en-GB" sz="1600" dirty="0"/>
              <a:t>categories will be revealed in the box at the </a:t>
            </a:r>
            <a:r>
              <a:rPr lang="en-GB" sz="1600" dirty="0" smtClean="0"/>
              <a:t>right</a:t>
            </a:r>
            <a:r>
              <a:rPr lang="en-GB" sz="1600" dirty="0"/>
              <a:t>  </a:t>
            </a:r>
          </a:p>
          <a:p>
            <a:r>
              <a:rPr lang="en-GB" sz="1600" dirty="0"/>
              <a:t>T</a:t>
            </a:r>
            <a:r>
              <a:rPr lang="en-GB" sz="1600" dirty="0" smtClean="0"/>
              <a:t>he </a:t>
            </a:r>
            <a:r>
              <a:rPr lang="en-GB" sz="1600" dirty="0"/>
              <a:t>number of students in each category </a:t>
            </a:r>
            <a:r>
              <a:rPr lang="en-GB" sz="1600" dirty="0" smtClean="0"/>
              <a:t>of </a:t>
            </a:r>
            <a:r>
              <a:rPr lang="en-GB" sz="1600" dirty="0"/>
              <a:t>adjustment </a:t>
            </a:r>
            <a:r>
              <a:rPr lang="en-GB" sz="1600" dirty="0" smtClean="0"/>
              <a:t>shows in </a:t>
            </a:r>
            <a:r>
              <a:rPr lang="en-GB" sz="1600" dirty="0"/>
              <a:t>the grey </a:t>
            </a:r>
            <a:r>
              <a:rPr lang="en-GB" sz="1600" dirty="0" smtClean="0"/>
              <a:t>boxes</a:t>
            </a:r>
            <a:endParaRPr lang="en-GB" sz="1600" dirty="0"/>
          </a:p>
          <a:p>
            <a:r>
              <a:rPr lang="en-GB" sz="1600" dirty="0"/>
              <a:t>S</a:t>
            </a:r>
            <a:r>
              <a:rPr lang="en-GB" sz="1600" dirty="0" smtClean="0"/>
              <a:t>elect </a:t>
            </a:r>
            <a:r>
              <a:rPr lang="en-GB" sz="1600" dirty="0"/>
              <a:t>a specific adjustment </a:t>
            </a:r>
            <a:r>
              <a:rPr lang="en-GB" sz="1600" dirty="0" smtClean="0"/>
              <a:t>to see </a:t>
            </a:r>
            <a:r>
              <a:rPr lang="en-GB" sz="1600" dirty="0" smtClean="0"/>
              <a:t>the individual </a:t>
            </a:r>
            <a:r>
              <a:rPr lang="en-GB" sz="1600" dirty="0"/>
              <a:t>students </a:t>
            </a:r>
            <a:r>
              <a:rPr lang="en-GB" sz="1600" dirty="0" smtClean="0"/>
              <a:t>with that </a:t>
            </a:r>
            <a:r>
              <a:rPr lang="en-GB" sz="1600" dirty="0" smtClean="0"/>
              <a:t>adjustment.</a:t>
            </a:r>
            <a:endParaRPr lang="en-GB" sz="1600" dirty="0"/>
          </a:p>
          <a:p>
            <a:pPr marL="0" indent="0">
              <a:buNone/>
            </a:pPr>
            <a:endParaRPr lang="en-GB" sz="1600" dirty="0"/>
          </a:p>
          <a:p>
            <a:endParaRPr lang="en-GB" sz="1600" dirty="0"/>
          </a:p>
          <a:p>
            <a:pPr marL="0" indent="0">
              <a:buNone/>
            </a:pPr>
            <a:endParaRPr lang="en-GB" sz="1600" dirty="0" smtClean="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769536"/>
            <a:ext cx="9144000" cy="3519287"/>
          </a:xfrm>
          <a:prstGeom prst="rect">
            <a:avLst/>
          </a:prstGeom>
        </p:spPr>
      </p:pic>
    </p:spTree>
    <p:extLst>
      <p:ext uri="{BB962C8B-B14F-4D97-AF65-F5344CB8AC3E}">
        <p14:creationId xmlns:p14="http://schemas.microsoft.com/office/powerpoint/2010/main" val="27666145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Course Adjustment Breakdown (CO/CS View)</a:t>
            </a:r>
            <a:endParaRPr lang="en-GB" dirty="0"/>
          </a:p>
        </p:txBody>
      </p:sp>
      <p:sp>
        <p:nvSpPr>
          <p:cNvPr id="3" name="Content Placeholder 2"/>
          <p:cNvSpPr>
            <a:spLocks noGrp="1"/>
          </p:cNvSpPr>
          <p:nvPr>
            <p:ph sz="half" idx="1"/>
          </p:nvPr>
        </p:nvSpPr>
        <p:spPr>
          <a:xfrm>
            <a:off x="1417320" y="2117050"/>
            <a:ext cx="3528000" cy="3904171"/>
          </a:xfrm>
        </p:spPr>
        <p:txBody>
          <a:bodyPr/>
          <a:lstStyle/>
          <a:p>
            <a:pPr marL="0" indent="0">
              <a:buNone/>
            </a:pPr>
            <a:r>
              <a:rPr lang="en-GB" sz="1600" b="1" dirty="0"/>
              <a:t>How to view a Learning &amp; Teaching (L&amp;T) Summary</a:t>
            </a:r>
          </a:p>
          <a:p>
            <a:r>
              <a:rPr lang="en-GB" sz="1600" dirty="0"/>
              <a:t>At the bottom of the screen there is a section </a:t>
            </a:r>
            <a:r>
              <a:rPr lang="en-GB" sz="1600" dirty="0" smtClean="0"/>
              <a:t>headed</a:t>
            </a:r>
            <a:r>
              <a:rPr lang="en-GB" sz="1600" dirty="0" smtClean="0"/>
              <a:t> </a:t>
            </a:r>
            <a:r>
              <a:rPr lang="en-GB" sz="1600" dirty="0"/>
              <a:t>‘Access</a:t>
            </a:r>
            <a:r>
              <a:rPr lang="en-GB" sz="1600" dirty="0" smtClean="0"/>
              <a:t>’: click </a:t>
            </a:r>
            <a:r>
              <a:rPr lang="en-GB" sz="1600" dirty="0"/>
              <a:t>on the 'Open </a:t>
            </a:r>
            <a:r>
              <a:rPr lang="en-GB" sz="1600" dirty="0" smtClean="0"/>
              <a:t>learning </a:t>
            </a:r>
            <a:r>
              <a:rPr lang="en-GB" sz="1600" dirty="0"/>
              <a:t>and </a:t>
            </a:r>
            <a:r>
              <a:rPr lang="en-GB" sz="1600" dirty="0" smtClean="0"/>
              <a:t>teaching </a:t>
            </a:r>
            <a:r>
              <a:rPr lang="en-GB" sz="1600" dirty="0"/>
              <a:t>summary' </a:t>
            </a:r>
            <a:r>
              <a:rPr lang="en-GB" sz="1600" dirty="0" smtClean="0"/>
              <a:t>button</a:t>
            </a:r>
            <a:endParaRPr lang="en-GB" sz="1600" dirty="0"/>
          </a:p>
          <a:p>
            <a:r>
              <a:rPr lang="en-GB" sz="1600" dirty="0" smtClean="0"/>
              <a:t>This opens up a summarised </a:t>
            </a:r>
            <a:r>
              <a:rPr lang="en-GB" sz="1600" dirty="0"/>
              <a:t>view of the adjustments for that </a:t>
            </a:r>
            <a:r>
              <a:rPr lang="en-GB" sz="1600" dirty="0" smtClean="0"/>
              <a:t>course</a:t>
            </a:r>
            <a:r>
              <a:rPr lang="en-GB" sz="1600" dirty="0"/>
              <a:t>   </a:t>
            </a:r>
            <a:endParaRPr lang="en-GB" sz="1600" dirty="0" smtClean="0"/>
          </a:p>
          <a:p>
            <a:r>
              <a:rPr lang="en-GB" sz="1600" dirty="0" smtClean="0"/>
              <a:t>When </a:t>
            </a:r>
            <a:r>
              <a:rPr lang="en-GB" sz="1600" dirty="0"/>
              <a:t>viewed online, the L&amp;T summary will time out after a </a:t>
            </a:r>
            <a:r>
              <a:rPr lang="en-GB" sz="1600" dirty="0" smtClean="0"/>
              <a:t>few minutes to </a:t>
            </a:r>
            <a:r>
              <a:rPr lang="en-GB" sz="1600" dirty="0"/>
              <a:t>avoid </a:t>
            </a:r>
            <a:r>
              <a:rPr lang="en-GB" sz="1600" dirty="0" smtClean="0"/>
              <a:t>inadvertently </a:t>
            </a:r>
            <a:r>
              <a:rPr lang="en-GB" sz="1600" dirty="0"/>
              <a:t>revealing sensitive </a:t>
            </a:r>
            <a:r>
              <a:rPr lang="en-GB" sz="1600" dirty="0" smtClean="0"/>
              <a:t>information.</a:t>
            </a:r>
          </a:p>
          <a:p>
            <a:endParaRPr lang="en-GB" sz="1600" dirty="0"/>
          </a:p>
          <a:p>
            <a:pPr marL="0" indent="0">
              <a:buNone/>
            </a:pPr>
            <a:endParaRPr lang="en-GB" sz="1600" dirty="0"/>
          </a:p>
          <a:p>
            <a:endParaRPr lang="en-GB" sz="1600" dirty="0"/>
          </a:p>
          <a:p>
            <a:pPr marL="0" indent="0">
              <a:buNone/>
            </a:pPr>
            <a:endParaRPr lang="en-GB" sz="1600" dirty="0" smtClean="0"/>
          </a:p>
        </p:txBody>
      </p:sp>
      <p:sp>
        <p:nvSpPr>
          <p:cNvPr id="6" name="Content Placeholder 5"/>
          <p:cNvSpPr>
            <a:spLocks noGrp="1"/>
          </p:cNvSpPr>
          <p:nvPr>
            <p:ph sz="half" idx="2"/>
          </p:nvPr>
        </p:nvSpPr>
        <p:spPr>
          <a:xfrm>
            <a:off x="5158800" y="2117049"/>
            <a:ext cx="3528000" cy="3904171"/>
          </a:xfrm>
        </p:spPr>
        <p:txBody>
          <a:bodyPr/>
          <a:lstStyle/>
          <a:p>
            <a:pPr marL="0" indent="0">
              <a:buNone/>
            </a:pPr>
            <a:r>
              <a:rPr lang="en-GB" sz="1600" b="1" dirty="0"/>
              <a:t>How to share a Learning &amp; Teaching (L&amp;T) Summary with teaching staff</a:t>
            </a:r>
          </a:p>
          <a:p>
            <a:r>
              <a:rPr lang="en-GB" sz="1600" dirty="0"/>
              <a:t>There are two ways to share this information with teaching staff.  </a:t>
            </a:r>
          </a:p>
          <a:p>
            <a:r>
              <a:rPr lang="en-GB" sz="1600" dirty="0"/>
              <a:t>Grant the relevant teaching staff access to this screen on EUCLID</a:t>
            </a:r>
          </a:p>
          <a:p>
            <a:r>
              <a:rPr lang="en-GB" sz="1600" dirty="0"/>
              <a:t>Distribute a PDF or print out to the relevant teaching staff.</a:t>
            </a:r>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80284" y="4343400"/>
            <a:ext cx="4463716" cy="2416497"/>
          </a:xfrm>
          <a:prstGeom prst="rect">
            <a:avLst/>
          </a:prstGeom>
        </p:spPr>
      </p:pic>
    </p:spTree>
    <p:extLst>
      <p:ext uri="{BB962C8B-B14F-4D97-AF65-F5344CB8AC3E}">
        <p14:creationId xmlns:p14="http://schemas.microsoft.com/office/powerpoint/2010/main" val="33733556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Student Record (SSO/PT/PGR Supervisor view)</a:t>
            </a:r>
            <a:endParaRPr lang="en-GB" dirty="0"/>
          </a:p>
        </p:txBody>
      </p:sp>
      <p:sp>
        <p:nvSpPr>
          <p:cNvPr id="3" name="Content Placeholder 2"/>
          <p:cNvSpPr>
            <a:spLocks noGrp="1"/>
          </p:cNvSpPr>
          <p:nvPr>
            <p:ph idx="1"/>
          </p:nvPr>
        </p:nvSpPr>
        <p:spPr>
          <a:xfrm>
            <a:off x="1417638" y="1963655"/>
            <a:ext cx="7269162" cy="3959225"/>
          </a:xfrm>
        </p:spPr>
        <p:txBody>
          <a:bodyPr/>
          <a:lstStyle/>
          <a:p>
            <a:pPr marL="0" indent="0">
              <a:buNone/>
            </a:pPr>
            <a:r>
              <a:rPr lang="en-GB" sz="1600" b="1" dirty="0"/>
              <a:t>How to access and view a student's Schedule of Adjustments (SoA)</a:t>
            </a:r>
          </a:p>
          <a:p>
            <a:pPr marL="0" indent="0">
              <a:buNone/>
            </a:pPr>
            <a:r>
              <a:rPr lang="en-GB" sz="1600" dirty="0" smtClean="0"/>
              <a:t>Open the </a:t>
            </a:r>
            <a:r>
              <a:rPr lang="en-GB" sz="1600" dirty="0"/>
              <a:t>student's record </a:t>
            </a:r>
            <a:r>
              <a:rPr lang="en-GB" sz="1600" dirty="0" smtClean="0"/>
              <a:t>in EUCLID and click </a:t>
            </a:r>
            <a:r>
              <a:rPr lang="en-GB" sz="1600" dirty="0"/>
              <a:t>on the blue button 'View schedule of adjustments'.</a:t>
            </a:r>
          </a:p>
          <a:p>
            <a:endParaRPr lang="en-GB" sz="1600" dirty="0"/>
          </a:p>
          <a:p>
            <a:pPr marL="0" indent="0">
              <a:buNone/>
            </a:pPr>
            <a:endParaRPr lang="en-GB" sz="1600" dirty="0"/>
          </a:p>
          <a:p>
            <a:endParaRPr lang="en-GB" sz="1600" dirty="0"/>
          </a:p>
          <a:p>
            <a:pPr marL="0" indent="0">
              <a:buNone/>
            </a:pPr>
            <a:endParaRPr lang="en-GB" sz="1600" dirty="0" smtClean="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1262" y="3007924"/>
            <a:ext cx="7842738" cy="2491223"/>
          </a:xfrm>
          <a:prstGeom prst="rect">
            <a:avLst/>
          </a:prstGeom>
        </p:spPr>
      </p:pic>
    </p:spTree>
    <p:extLst>
      <p:ext uri="{BB962C8B-B14F-4D97-AF65-F5344CB8AC3E}">
        <p14:creationId xmlns:p14="http://schemas.microsoft.com/office/powerpoint/2010/main" val="41539003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Who should you contact if you have a query about a SoA?</a:t>
            </a:r>
            <a:endParaRPr lang="en-GB" dirty="0"/>
          </a:p>
        </p:txBody>
      </p:sp>
      <p:sp>
        <p:nvSpPr>
          <p:cNvPr id="3" name="Content Placeholder 2"/>
          <p:cNvSpPr>
            <a:spLocks noGrp="1"/>
          </p:cNvSpPr>
          <p:nvPr>
            <p:ph idx="1"/>
          </p:nvPr>
        </p:nvSpPr>
        <p:spPr>
          <a:xfrm>
            <a:off x="1417638" y="2059907"/>
            <a:ext cx="7269162" cy="3540793"/>
          </a:xfrm>
        </p:spPr>
        <p:txBody>
          <a:bodyPr/>
          <a:lstStyle/>
          <a:p>
            <a:pPr marL="0" indent="0">
              <a:buNone/>
            </a:pPr>
            <a:r>
              <a:rPr lang="en-GB" dirty="0" smtClean="0"/>
              <a:t>Contact </a:t>
            </a:r>
            <a:r>
              <a:rPr lang="en-GB" dirty="0"/>
              <a:t>the advisor who published the SoA </a:t>
            </a:r>
            <a:r>
              <a:rPr lang="en-GB" dirty="0" smtClean="0"/>
              <a:t>(listed </a:t>
            </a:r>
            <a:r>
              <a:rPr lang="en-GB" dirty="0"/>
              <a:t>on the </a:t>
            </a:r>
            <a:r>
              <a:rPr lang="en-GB" dirty="0" smtClean="0"/>
              <a:t>SoA).</a:t>
            </a:r>
            <a:r>
              <a:rPr lang="en-GB" dirty="0"/>
              <a:t>  </a:t>
            </a:r>
            <a:endParaRPr lang="en-GB" dirty="0" smtClean="0"/>
          </a:p>
          <a:p>
            <a:pPr marL="0" indent="0">
              <a:buNone/>
            </a:pPr>
            <a:endParaRPr lang="en-GB" dirty="0" smtClean="0"/>
          </a:p>
          <a:p>
            <a:pPr marL="0" indent="0">
              <a:buNone/>
            </a:pPr>
            <a:endParaRPr lang="en-GB" dirty="0" smtClean="0"/>
          </a:p>
          <a:p>
            <a:pPr marL="0" indent="0">
              <a:buNone/>
            </a:pPr>
            <a:endParaRPr lang="en-GB" dirty="0"/>
          </a:p>
          <a:p>
            <a:pPr marL="0" indent="0">
              <a:buNone/>
            </a:pPr>
            <a:endParaRPr lang="en-GB" dirty="0" smtClean="0"/>
          </a:p>
          <a:p>
            <a:pPr marL="0" indent="0">
              <a:buNone/>
            </a:pPr>
            <a:endParaRPr lang="en-GB" dirty="0"/>
          </a:p>
          <a:p>
            <a:pPr marL="0" indent="0">
              <a:buNone/>
            </a:pPr>
            <a:endParaRPr lang="en-GB" dirty="0" smtClean="0"/>
          </a:p>
          <a:p>
            <a:pPr marL="0" indent="0">
              <a:buNone/>
            </a:pPr>
            <a:endParaRPr lang="en-GB" dirty="0"/>
          </a:p>
          <a:p>
            <a:pPr marL="0" indent="0">
              <a:buNone/>
            </a:pPr>
            <a:endParaRPr lang="en-GB" dirty="0" smtClean="0"/>
          </a:p>
          <a:p>
            <a:pPr marL="0" indent="0">
              <a:buNone/>
            </a:pPr>
            <a:endParaRPr lang="en-GB" dirty="0" smtClean="0"/>
          </a:p>
          <a:p>
            <a:pPr marL="0" indent="0">
              <a:buNone/>
            </a:pPr>
            <a:r>
              <a:rPr lang="en-GB" dirty="0" smtClean="0"/>
              <a:t>CO/CS contact: </a:t>
            </a:r>
            <a:r>
              <a:rPr lang="en-GB" dirty="0" smtClean="0">
                <a:hlinkClick r:id="rId2"/>
              </a:rPr>
              <a:t>disability.service@ed.ac.uk</a:t>
            </a:r>
            <a:r>
              <a:rPr lang="en-GB" dirty="0" smtClean="0"/>
              <a:t> </a:t>
            </a:r>
            <a:endParaRPr lang="en-GB" dirty="0" smtClean="0"/>
          </a:p>
          <a:p>
            <a:pPr marL="0" indent="0">
              <a:buNone/>
            </a:pP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1908153570"/>
              </p:ext>
            </p:extLst>
          </p:nvPr>
        </p:nvGraphicFramePr>
        <p:xfrm>
          <a:off x="1524000" y="2489753"/>
          <a:ext cx="6324029" cy="2966720"/>
        </p:xfrm>
        <a:graphic>
          <a:graphicData uri="http://schemas.openxmlformats.org/drawingml/2006/table">
            <a:tbl>
              <a:tblPr firstRow="1" bandRow="1">
                <a:tableStyleId>{5C22544A-7EE6-4342-B048-85BDC9FD1C3A}</a:tableStyleId>
              </a:tblPr>
              <a:tblGrid>
                <a:gridCol w="1778000">
                  <a:extLst>
                    <a:ext uri="{9D8B030D-6E8A-4147-A177-3AD203B41FA5}">
                      <a16:colId xmlns:a16="http://schemas.microsoft.com/office/drawing/2014/main" val="1040634486"/>
                    </a:ext>
                  </a:extLst>
                </a:gridCol>
                <a:gridCol w="2768029">
                  <a:extLst>
                    <a:ext uri="{9D8B030D-6E8A-4147-A177-3AD203B41FA5}">
                      <a16:colId xmlns:a16="http://schemas.microsoft.com/office/drawing/2014/main" val="1560555475"/>
                    </a:ext>
                  </a:extLst>
                </a:gridCol>
                <a:gridCol w="1778000">
                  <a:extLst>
                    <a:ext uri="{9D8B030D-6E8A-4147-A177-3AD203B41FA5}">
                      <a16:colId xmlns:a16="http://schemas.microsoft.com/office/drawing/2014/main" val="1291045729"/>
                    </a:ext>
                  </a:extLst>
                </a:gridCol>
              </a:tblGrid>
              <a:tr h="370840">
                <a:tc>
                  <a:txBody>
                    <a:bodyPr/>
                    <a:lstStyle/>
                    <a:p>
                      <a:r>
                        <a:rPr lang="en-GB" dirty="0" smtClean="0"/>
                        <a:t>Name</a:t>
                      </a:r>
                      <a:endParaRPr lang="en-GB" dirty="0"/>
                    </a:p>
                  </a:txBody>
                  <a:tcPr/>
                </a:tc>
                <a:tc>
                  <a:txBody>
                    <a:bodyPr/>
                    <a:lstStyle/>
                    <a:p>
                      <a:r>
                        <a:rPr lang="en-GB" dirty="0" smtClean="0"/>
                        <a:t>Email</a:t>
                      </a:r>
                      <a:endParaRPr lang="en-GB" dirty="0"/>
                    </a:p>
                  </a:txBody>
                  <a:tcPr/>
                </a:tc>
                <a:tc>
                  <a:txBody>
                    <a:bodyPr/>
                    <a:lstStyle/>
                    <a:p>
                      <a:r>
                        <a:rPr lang="en-GB" dirty="0" smtClean="0"/>
                        <a:t>Direct Line</a:t>
                      </a:r>
                      <a:endParaRPr lang="en-GB" dirty="0"/>
                    </a:p>
                  </a:txBody>
                  <a:tcPr/>
                </a:tc>
                <a:extLst>
                  <a:ext uri="{0D108BD9-81ED-4DB2-BD59-A6C34878D82A}">
                    <a16:rowId xmlns:a16="http://schemas.microsoft.com/office/drawing/2014/main" val="1330607625"/>
                  </a:ext>
                </a:extLst>
              </a:tr>
              <a:tr h="370840">
                <a:tc>
                  <a:txBody>
                    <a:bodyPr/>
                    <a:lstStyle/>
                    <a:p>
                      <a:r>
                        <a:rPr lang="en-GB" dirty="0" smtClean="0"/>
                        <a:t>Marian Grimes</a:t>
                      </a:r>
                      <a:endParaRPr lang="en-GB" dirty="0"/>
                    </a:p>
                  </a:txBody>
                  <a:tcPr/>
                </a:tc>
                <a:tc>
                  <a:txBody>
                    <a:bodyPr/>
                    <a:lstStyle/>
                    <a:p>
                      <a:r>
                        <a:rPr lang="en-GB" dirty="0" smtClean="0">
                          <a:hlinkClick r:id="rId3"/>
                        </a:rPr>
                        <a:t>Marian.grimes@ed.ac.uk</a:t>
                      </a:r>
                      <a:endParaRPr lang="en-GB" dirty="0"/>
                    </a:p>
                  </a:txBody>
                  <a:tcPr/>
                </a:tc>
                <a:tc>
                  <a:txBody>
                    <a:bodyPr/>
                    <a:lstStyle/>
                    <a:p>
                      <a:r>
                        <a:rPr lang="en-GB" dirty="0" smtClean="0"/>
                        <a:t>514 002</a:t>
                      </a:r>
                      <a:endParaRPr lang="en-GB" dirty="0"/>
                    </a:p>
                  </a:txBody>
                  <a:tcPr/>
                </a:tc>
                <a:extLst>
                  <a:ext uri="{0D108BD9-81ED-4DB2-BD59-A6C34878D82A}">
                    <a16:rowId xmlns:a16="http://schemas.microsoft.com/office/drawing/2014/main" val="3368425609"/>
                  </a:ext>
                </a:extLst>
              </a:tr>
              <a:tr h="370840">
                <a:tc>
                  <a:txBody>
                    <a:bodyPr/>
                    <a:lstStyle/>
                    <a:p>
                      <a:r>
                        <a:rPr lang="en-GB" dirty="0" smtClean="0"/>
                        <a:t>Suzanne Hewitt</a:t>
                      </a:r>
                      <a:endParaRPr lang="en-GB" dirty="0"/>
                    </a:p>
                  </a:txBody>
                  <a:tcPr/>
                </a:tc>
                <a:tc>
                  <a:txBody>
                    <a:bodyPr/>
                    <a:lstStyle/>
                    <a:p>
                      <a:r>
                        <a:rPr lang="en-GB" dirty="0" smtClean="0">
                          <a:hlinkClick r:id="rId4"/>
                        </a:rPr>
                        <a:t>Suzanne.hewitt@ed.ac.uk</a:t>
                      </a:r>
                      <a:endParaRPr lang="en-GB" dirty="0"/>
                    </a:p>
                  </a:txBody>
                  <a:tcPr/>
                </a:tc>
                <a:tc>
                  <a:txBody>
                    <a:bodyPr/>
                    <a:lstStyle/>
                    <a:p>
                      <a:r>
                        <a:rPr lang="en-GB" dirty="0" smtClean="0"/>
                        <a:t>515 036</a:t>
                      </a:r>
                      <a:endParaRPr lang="en-GB" dirty="0"/>
                    </a:p>
                  </a:txBody>
                  <a:tcPr/>
                </a:tc>
                <a:extLst>
                  <a:ext uri="{0D108BD9-81ED-4DB2-BD59-A6C34878D82A}">
                    <a16:rowId xmlns:a16="http://schemas.microsoft.com/office/drawing/2014/main" val="2543788340"/>
                  </a:ext>
                </a:extLst>
              </a:tr>
              <a:tr h="370840">
                <a:tc>
                  <a:txBody>
                    <a:bodyPr/>
                    <a:lstStyle/>
                    <a:p>
                      <a:r>
                        <a:rPr lang="en-GB" dirty="0" smtClean="0"/>
                        <a:t>Hazel Hume</a:t>
                      </a:r>
                      <a:endParaRPr lang="en-GB" dirty="0"/>
                    </a:p>
                  </a:txBody>
                  <a:tcPr/>
                </a:tc>
                <a:tc>
                  <a:txBody>
                    <a:bodyPr/>
                    <a:lstStyle/>
                    <a:p>
                      <a:r>
                        <a:rPr lang="en-GB" dirty="0" smtClean="0">
                          <a:hlinkClick r:id="rId5"/>
                        </a:rPr>
                        <a:t>Hazel.hume@ed.ac.uk</a:t>
                      </a:r>
                      <a:endParaRPr lang="en-GB" dirty="0"/>
                    </a:p>
                  </a:txBody>
                  <a:tcPr/>
                </a:tc>
                <a:tc>
                  <a:txBody>
                    <a:bodyPr/>
                    <a:lstStyle/>
                    <a:p>
                      <a:r>
                        <a:rPr lang="en-GB" dirty="0" smtClean="0"/>
                        <a:t>506</a:t>
                      </a:r>
                      <a:r>
                        <a:rPr lang="en-GB" baseline="0" dirty="0" smtClean="0"/>
                        <a:t> 504</a:t>
                      </a:r>
                      <a:endParaRPr lang="en-GB" dirty="0"/>
                    </a:p>
                  </a:txBody>
                  <a:tcPr/>
                </a:tc>
                <a:extLst>
                  <a:ext uri="{0D108BD9-81ED-4DB2-BD59-A6C34878D82A}">
                    <a16:rowId xmlns:a16="http://schemas.microsoft.com/office/drawing/2014/main" val="631156410"/>
                  </a:ext>
                </a:extLst>
              </a:tr>
              <a:tr h="370840">
                <a:tc>
                  <a:txBody>
                    <a:bodyPr/>
                    <a:lstStyle/>
                    <a:p>
                      <a:r>
                        <a:rPr lang="en-GB" dirty="0" smtClean="0"/>
                        <a:t>Angela Joyce</a:t>
                      </a:r>
                      <a:endParaRPr lang="en-GB" dirty="0"/>
                    </a:p>
                  </a:txBody>
                  <a:tcPr/>
                </a:tc>
                <a:tc>
                  <a:txBody>
                    <a:bodyPr/>
                    <a:lstStyle/>
                    <a:p>
                      <a:r>
                        <a:rPr lang="en-GB" dirty="0" smtClean="0">
                          <a:hlinkClick r:id="rId6"/>
                        </a:rPr>
                        <a:t>Angela.joyce@ed.ac.uk</a:t>
                      </a:r>
                      <a:endParaRPr lang="en-GB" dirty="0"/>
                    </a:p>
                  </a:txBody>
                  <a:tcPr/>
                </a:tc>
                <a:tc>
                  <a:txBody>
                    <a:bodyPr/>
                    <a:lstStyle/>
                    <a:p>
                      <a:r>
                        <a:rPr lang="en-GB" dirty="0" smtClean="0"/>
                        <a:t>506 503</a:t>
                      </a:r>
                      <a:endParaRPr lang="en-GB" dirty="0"/>
                    </a:p>
                  </a:txBody>
                  <a:tcPr/>
                </a:tc>
                <a:extLst>
                  <a:ext uri="{0D108BD9-81ED-4DB2-BD59-A6C34878D82A}">
                    <a16:rowId xmlns:a16="http://schemas.microsoft.com/office/drawing/2014/main" val="1307035874"/>
                  </a:ext>
                </a:extLst>
              </a:tr>
              <a:tr h="370840">
                <a:tc>
                  <a:txBody>
                    <a:bodyPr/>
                    <a:lstStyle/>
                    <a:p>
                      <a:r>
                        <a:rPr lang="en-GB" dirty="0" smtClean="0"/>
                        <a:t>Jahanara Khatun</a:t>
                      </a:r>
                      <a:endParaRPr lang="en-GB" dirty="0"/>
                    </a:p>
                  </a:txBody>
                  <a:tcPr/>
                </a:tc>
                <a:tc>
                  <a:txBody>
                    <a:bodyPr/>
                    <a:lstStyle/>
                    <a:p>
                      <a:r>
                        <a:rPr lang="en-GB" dirty="0" smtClean="0">
                          <a:hlinkClick r:id="rId7"/>
                        </a:rPr>
                        <a:t>Jahanara.khatun@ed.ac.uk</a:t>
                      </a:r>
                      <a:endParaRPr lang="en-GB" dirty="0"/>
                    </a:p>
                  </a:txBody>
                  <a:tcPr/>
                </a:tc>
                <a:tc>
                  <a:txBody>
                    <a:bodyPr/>
                    <a:lstStyle/>
                    <a:p>
                      <a:r>
                        <a:rPr lang="en-GB" dirty="0" smtClean="0"/>
                        <a:t>515 038</a:t>
                      </a:r>
                      <a:endParaRPr lang="en-GB" dirty="0"/>
                    </a:p>
                  </a:txBody>
                  <a:tcPr/>
                </a:tc>
                <a:extLst>
                  <a:ext uri="{0D108BD9-81ED-4DB2-BD59-A6C34878D82A}">
                    <a16:rowId xmlns:a16="http://schemas.microsoft.com/office/drawing/2014/main" val="2681856448"/>
                  </a:ext>
                </a:extLst>
              </a:tr>
              <a:tr h="370840">
                <a:tc>
                  <a:txBody>
                    <a:bodyPr/>
                    <a:lstStyle/>
                    <a:p>
                      <a:r>
                        <a:rPr lang="en-GB" dirty="0" smtClean="0"/>
                        <a:t>Karen Scott</a:t>
                      </a:r>
                      <a:endParaRPr lang="en-GB" dirty="0"/>
                    </a:p>
                  </a:txBody>
                  <a:tcPr/>
                </a:tc>
                <a:tc>
                  <a:txBody>
                    <a:bodyPr/>
                    <a:lstStyle/>
                    <a:p>
                      <a:r>
                        <a:rPr lang="en-GB" dirty="0" smtClean="0">
                          <a:hlinkClick r:id="rId8"/>
                        </a:rPr>
                        <a:t>Karen.scott@ed.ac.uk</a:t>
                      </a:r>
                      <a:endParaRPr lang="en-GB" dirty="0"/>
                    </a:p>
                  </a:txBody>
                  <a:tcPr/>
                </a:tc>
                <a:tc>
                  <a:txBody>
                    <a:bodyPr/>
                    <a:lstStyle/>
                    <a:p>
                      <a:r>
                        <a:rPr lang="en-GB" dirty="0" smtClean="0"/>
                        <a:t>509</a:t>
                      </a:r>
                      <a:r>
                        <a:rPr lang="en-GB" baseline="0" dirty="0" smtClean="0"/>
                        <a:t> 164</a:t>
                      </a:r>
                      <a:endParaRPr lang="en-GB" dirty="0"/>
                    </a:p>
                  </a:txBody>
                  <a:tcPr/>
                </a:tc>
                <a:extLst>
                  <a:ext uri="{0D108BD9-81ED-4DB2-BD59-A6C34878D82A}">
                    <a16:rowId xmlns:a16="http://schemas.microsoft.com/office/drawing/2014/main" val="632661692"/>
                  </a:ext>
                </a:extLst>
              </a:tr>
              <a:tr h="370840">
                <a:tc>
                  <a:txBody>
                    <a:bodyPr/>
                    <a:lstStyle/>
                    <a:p>
                      <a:r>
                        <a:rPr lang="en-GB" dirty="0" smtClean="0"/>
                        <a:t>Kathy Smith</a:t>
                      </a:r>
                      <a:endParaRPr lang="en-GB" dirty="0"/>
                    </a:p>
                  </a:txBody>
                  <a:tcPr/>
                </a:tc>
                <a:tc>
                  <a:txBody>
                    <a:bodyPr/>
                    <a:lstStyle/>
                    <a:p>
                      <a:r>
                        <a:rPr lang="en-GB" dirty="0" smtClean="0">
                          <a:hlinkClick r:id="rId9"/>
                        </a:rPr>
                        <a:t>Kathy.smith@ed.ac.uk</a:t>
                      </a:r>
                      <a:endParaRPr lang="en-GB" dirty="0"/>
                    </a:p>
                  </a:txBody>
                  <a:tcPr/>
                </a:tc>
                <a:tc>
                  <a:txBody>
                    <a:bodyPr/>
                    <a:lstStyle/>
                    <a:p>
                      <a:r>
                        <a:rPr lang="en-GB" dirty="0" smtClean="0"/>
                        <a:t>514 001</a:t>
                      </a:r>
                      <a:endParaRPr lang="en-GB" dirty="0"/>
                    </a:p>
                  </a:txBody>
                  <a:tcPr/>
                </a:tc>
                <a:extLst>
                  <a:ext uri="{0D108BD9-81ED-4DB2-BD59-A6C34878D82A}">
                    <a16:rowId xmlns:a16="http://schemas.microsoft.com/office/drawing/2014/main" val="4176289724"/>
                  </a:ext>
                </a:extLst>
              </a:tr>
            </a:tbl>
          </a:graphicData>
        </a:graphic>
      </p:graphicFrame>
    </p:spTree>
    <p:extLst>
      <p:ext uri="{BB962C8B-B14F-4D97-AF65-F5344CB8AC3E}">
        <p14:creationId xmlns:p14="http://schemas.microsoft.com/office/powerpoint/2010/main" val="42020379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Our Management Team can also be contacted directly regarding general or recurring issues:</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2679632079"/>
              </p:ext>
            </p:extLst>
          </p:nvPr>
        </p:nvGraphicFramePr>
        <p:xfrm>
          <a:off x="1" y="2337171"/>
          <a:ext cx="9143999" cy="4446324"/>
        </p:xfrm>
        <a:graphic>
          <a:graphicData uri="http://schemas.openxmlformats.org/drawingml/2006/table">
            <a:tbl>
              <a:tblPr firstRow="1" firstCol="1" bandRow="1">
                <a:tableStyleId>{5C22544A-7EE6-4342-B048-85BDC9FD1C3A}</a:tableStyleId>
              </a:tblPr>
              <a:tblGrid>
                <a:gridCol w="938463">
                  <a:extLst>
                    <a:ext uri="{9D8B030D-6E8A-4147-A177-3AD203B41FA5}">
                      <a16:colId xmlns:a16="http://schemas.microsoft.com/office/drawing/2014/main" val="2336504077"/>
                    </a:ext>
                  </a:extLst>
                </a:gridCol>
                <a:gridCol w="929666">
                  <a:extLst>
                    <a:ext uri="{9D8B030D-6E8A-4147-A177-3AD203B41FA5}">
                      <a16:colId xmlns:a16="http://schemas.microsoft.com/office/drawing/2014/main" val="1540286941"/>
                    </a:ext>
                  </a:extLst>
                </a:gridCol>
                <a:gridCol w="632073">
                  <a:extLst>
                    <a:ext uri="{9D8B030D-6E8A-4147-A177-3AD203B41FA5}">
                      <a16:colId xmlns:a16="http://schemas.microsoft.com/office/drawing/2014/main" val="184019804"/>
                    </a:ext>
                  </a:extLst>
                </a:gridCol>
                <a:gridCol w="1963514">
                  <a:extLst>
                    <a:ext uri="{9D8B030D-6E8A-4147-A177-3AD203B41FA5}">
                      <a16:colId xmlns:a16="http://schemas.microsoft.com/office/drawing/2014/main" val="1617033549"/>
                    </a:ext>
                  </a:extLst>
                </a:gridCol>
                <a:gridCol w="4680283">
                  <a:extLst>
                    <a:ext uri="{9D8B030D-6E8A-4147-A177-3AD203B41FA5}">
                      <a16:colId xmlns:a16="http://schemas.microsoft.com/office/drawing/2014/main" val="4180038439"/>
                    </a:ext>
                  </a:extLst>
                </a:gridCol>
              </a:tblGrid>
              <a:tr h="418005">
                <a:tc>
                  <a:txBody>
                    <a:bodyPr/>
                    <a:lstStyle/>
                    <a:p>
                      <a:pPr algn="l">
                        <a:spcAft>
                          <a:spcPts val="0"/>
                        </a:spcAft>
                      </a:pPr>
                      <a:r>
                        <a:rPr lang="en-GB" sz="1000" dirty="0">
                          <a:effectLst/>
                          <a:latin typeface="Verdana" panose="020B0604030504040204" pitchFamily="34" charset="0"/>
                          <a:ea typeface="Verdana" panose="020B0604030504040204" pitchFamily="34" charset="0"/>
                        </a:rPr>
                        <a:t>SDS Staff Contact</a:t>
                      </a:r>
                    </a:p>
                  </a:txBody>
                  <a:tcPr marL="45137" marR="45137" marT="0" marB="0" anchor="ctr"/>
                </a:tc>
                <a:tc>
                  <a:txBody>
                    <a:bodyPr/>
                    <a:lstStyle/>
                    <a:p>
                      <a:pPr algn="l">
                        <a:spcAft>
                          <a:spcPts val="0"/>
                        </a:spcAft>
                      </a:pPr>
                      <a:r>
                        <a:rPr lang="en-GB" sz="1000" baseline="0" dirty="0">
                          <a:effectLst/>
                          <a:latin typeface="Verdana" panose="020B0604030504040204" pitchFamily="34" charset="0"/>
                          <a:ea typeface="Verdana" panose="020B0604030504040204" pitchFamily="34" charset="0"/>
                        </a:rPr>
                        <a:t>Role</a:t>
                      </a:r>
                    </a:p>
                  </a:txBody>
                  <a:tcPr marL="45137" marR="45137" marT="0" marB="0" anchor="ctr"/>
                </a:tc>
                <a:tc>
                  <a:txBody>
                    <a:bodyPr/>
                    <a:lstStyle/>
                    <a:p>
                      <a:pPr algn="l">
                        <a:spcAft>
                          <a:spcPts val="0"/>
                        </a:spcAft>
                      </a:pPr>
                      <a:r>
                        <a:rPr lang="en-GB" sz="1000" dirty="0">
                          <a:effectLst/>
                          <a:latin typeface="Verdana" panose="020B0604030504040204" pitchFamily="34" charset="0"/>
                          <a:ea typeface="Verdana" panose="020B0604030504040204" pitchFamily="34" charset="0"/>
                        </a:rPr>
                        <a:t>Direct Tel. </a:t>
                      </a:r>
                    </a:p>
                  </a:txBody>
                  <a:tcPr marL="45137" marR="45137" marT="0" marB="0" anchor="ctr"/>
                </a:tc>
                <a:tc>
                  <a:txBody>
                    <a:bodyPr/>
                    <a:lstStyle/>
                    <a:p>
                      <a:pPr algn="l">
                        <a:spcAft>
                          <a:spcPts val="0"/>
                        </a:spcAft>
                      </a:pPr>
                      <a:r>
                        <a:rPr lang="en-GB" sz="1000" dirty="0">
                          <a:effectLst/>
                          <a:latin typeface="Verdana" panose="020B0604030504040204" pitchFamily="34" charset="0"/>
                          <a:ea typeface="Verdana" panose="020B0604030504040204" pitchFamily="34" charset="0"/>
                        </a:rPr>
                        <a:t>Email</a:t>
                      </a:r>
                    </a:p>
                  </a:txBody>
                  <a:tcPr marL="45137" marR="45137" marT="0" marB="0" anchor="ctr"/>
                </a:tc>
                <a:tc>
                  <a:txBody>
                    <a:bodyPr/>
                    <a:lstStyle/>
                    <a:p>
                      <a:pPr algn="l">
                        <a:spcAft>
                          <a:spcPts val="0"/>
                        </a:spcAft>
                      </a:pPr>
                      <a:r>
                        <a:rPr lang="en-GB" sz="1000" dirty="0">
                          <a:effectLst/>
                          <a:latin typeface="Verdana" panose="020B0604030504040204" pitchFamily="34" charset="0"/>
                          <a:ea typeface="Verdana" panose="020B0604030504040204" pitchFamily="34" charset="0"/>
                        </a:rPr>
                        <a:t>School/Deanery/College/Service</a:t>
                      </a:r>
                    </a:p>
                  </a:txBody>
                  <a:tcPr marL="45137" marR="45137" marT="0" marB="0" anchor="ctr"/>
                </a:tc>
                <a:extLst>
                  <a:ext uri="{0D108BD9-81ED-4DB2-BD59-A6C34878D82A}">
                    <a16:rowId xmlns:a16="http://schemas.microsoft.com/office/drawing/2014/main" val="1448823514"/>
                  </a:ext>
                </a:extLst>
              </a:tr>
              <a:tr h="846805">
                <a:tc>
                  <a:txBody>
                    <a:bodyPr/>
                    <a:lstStyle/>
                    <a:p>
                      <a:pPr algn="l">
                        <a:spcAft>
                          <a:spcPts val="0"/>
                        </a:spcAft>
                      </a:pPr>
                      <a:r>
                        <a:rPr lang="en-GB" sz="1000" dirty="0">
                          <a:effectLst/>
                          <a:latin typeface="Verdana" panose="020B0604030504040204" pitchFamily="34" charset="0"/>
                          <a:ea typeface="Verdana" panose="020B0604030504040204" pitchFamily="34" charset="0"/>
                        </a:rPr>
                        <a:t>Paddy Corscadden</a:t>
                      </a:r>
                    </a:p>
                  </a:txBody>
                  <a:tcPr marL="45137" marR="45137" marT="0" marB="0" anchor="ctr"/>
                </a:tc>
                <a:tc>
                  <a:txBody>
                    <a:bodyPr/>
                    <a:lstStyle/>
                    <a:p>
                      <a:pPr algn="l">
                        <a:spcAft>
                          <a:spcPts val="0"/>
                        </a:spcAft>
                      </a:pPr>
                      <a:r>
                        <a:rPr lang="en-GB" sz="1000" b="1" dirty="0">
                          <a:effectLst/>
                          <a:latin typeface="Verdana" panose="020B0604030504040204" pitchFamily="34" charset="0"/>
                          <a:ea typeface="Verdana" panose="020B0604030504040204" pitchFamily="34" charset="0"/>
                        </a:rPr>
                        <a:t>Director</a:t>
                      </a:r>
                    </a:p>
                  </a:txBody>
                  <a:tcPr marL="45137" marR="45137" marT="0" marB="0" anchor="ctr"/>
                </a:tc>
                <a:tc>
                  <a:txBody>
                    <a:bodyPr/>
                    <a:lstStyle/>
                    <a:p>
                      <a:pPr algn="l">
                        <a:spcAft>
                          <a:spcPts val="0"/>
                        </a:spcAft>
                      </a:pPr>
                      <a:r>
                        <a:rPr lang="en-GB" sz="1000">
                          <a:effectLst/>
                          <a:latin typeface="Verdana" panose="020B0604030504040204" pitchFamily="34" charset="0"/>
                          <a:ea typeface="Verdana" panose="020B0604030504040204" pitchFamily="34" charset="0"/>
                        </a:rPr>
                        <a:t>0131 650 9165</a:t>
                      </a:r>
                    </a:p>
                  </a:txBody>
                  <a:tcPr marL="45137" marR="45137" marT="0" marB="0" anchor="ctr"/>
                </a:tc>
                <a:tc>
                  <a:txBody>
                    <a:bodyPr/>
                    <a:lstStyle/>
                    <a:p>
                      <a:pPr algn="l">
                        <a:spcAft>
                          <a:spcPts val="0"/>
                        </a:spcAft>
                      </a:pPr>
                      <a:r>
                        <a:rPr lang="en-GB" sz="1000" u="sng">
                          <a:effectLst/>
                          <a:latin typeface="Verdana" panose="020B0604030504040204" pitchFamily="34" charset="0"/>
                          <a:ea typeface="Verdana" panose="020B0604030504040204" pitchFamily="34" charset="0"/>
                          <a:hlinkClick r:id="rId2"/>
                        </a:rPr>
                        <a:t>Paddy.Corscadden@ed.ac.uk</a:t>
                      </a:r>
                      <a:endParaRPr lang="en-GB" sz="1000">
                        <a:effectLst/>
                        <a:latin typeface="Verdana" panose="020B0604030504040204" pitchFamily="34" charset="0"/>
                        <a:ea typeface="Verdana" panose="020B0604030504040204" pitchFamily="34" charset="0"/>
                      </a:endParaRPr>
                    </a:p>
                  </a:txBody>
                  <a:tcPr marL="45137" marR="45137" marT="0" marB="0" anchor="ctr"/>
                </a:tc>
                <a:tc>
                  <a:txBody>
                    <a:bodyPr/>
                    <a:lstStyle/>
                    <a:p>
                      <a:pPr algn="l">
                        <a:spcAft>
                          <a:spcPts val="0"/>
                        </a:spcAft>
                      </a:pPr>
                      <a:r>
                        <a:rPr lang="en-GB" sz="1050" dirty="0">
                          <a:effectLst/>
                          <a:latin typeface="Verdana" panose="020B0604030504040204" pitchFamily="34" charset="0"/>
                          <a:ea typeface="Verdana" panose="020B0604030504040204" pitchFamily="34" charset="0"/>
                        </a:rPr>
                        <a:t>Edinburgh Medical School</a:t>
                      </a:r>
                    </a:p>
                    <a:p>
                      <a:pPr algn="l">
                        <a:spcAft>
                          <a:spcPts val="0"/>
                        </a:spcAft>
                      </a:pPr>
                      <a:r>
                        <a:rPr lang="en-GB" sz="1050" dirty="0">
                          <a:effectLst/>
                          <a:latin typeface="Verdana" panose="020B0604030504040204" pitchFamily="34" charset="0"/>
                          <a:ea typeface="Verdana" panose="020B0604030504040204" pitchFamily="34" charset="0"/>
                        </a:rPr>
                        <a:t>Deanery of Biomedical Sciences</a:t>
                      </a:r>
                    </a:p>
                    <a:p>
                      <a:pPr algn="l">
                        <a:spcAft>
                          <a:spcPts val="0"/>
                        </a:spcAft>
                      </a:pPr>
                      <a:r>
                        <a:rPr lang="en-GB" sz="1050" dirty="0">
                          <a:effectLst/>
                          <a:latin typeface="Verdana" panose="020B0604030504040204" pitchFamily="34" charset="0"/>
                          <a:ea typeface="Verdana" panose="020B0604030504040204" pitchFamily="34" charset="0"/>
                        </a:rPr>
                        <a:t>Deanery of Clinical Sciences</a:t>
                      </a:r>
                    </a:p>
                    <a:p>
                      <a:pPr algn="l">
                        <a:spcAft>
                          <a:spcPts val="0"/>
                        </a:spcAft>
                      </a:pPr>
                      <a:r>
                        <a:rPr lang="en-GB" sz="1050" dirty="0">
                          <a:effectLst/>
                          <a:latin typeface="Verdana" panose="020B0604030504040204" pitchFamily="34" charset="0"/>
                          <a:ea typeface="Verdana" panose="020B0604030504040204" pitchFamily="34" charset="0"/>
                        </a:rPr>
                        <a:t>Deanery of Molecular, Genetic &amp; Population Health Sciences</a:t>
                      </a:r>
                    </a:p>
                    <a:p>
                      <a:pPr algn="l">
                        <a:spcAft>
                          <a:spcPts val="0"/>
                        </a:spcAft>
                      </a:pPr>
                      <a:r>
                        <a:rPr lang="en-GB" sz="1050" dirty="0">
                          <a:effectLst/>
                          <a:latin typeface="Verdana" panose="020B0604030504040204" pitchFamily="34" charset="0"/>
                          <a:ea typeface="Verdana" panose="020B0604030504040204" pitchFamily="34" charset="0"/>
                        </a:rPr>
                        <a:t>Royal Dick School of Veterinary Studies</a:t>
                      </a:r>
                    </a:p>
                    <a:p>
                      <a:pPr algn="l">
                        <a:spcAft>
                          <a:spcPts val="0"/>
                        </a:spcAft>
                      </a:pPr>
                      <a:r>
                        <a:rPr lang="en-GB" sz="1050" dirty="0">
                          <a:effectLst/>
                          <a:latin typeface="Verdana" panose="020B0604030504040204" pitchFamily="34" charset="0"/>
                          <a:ea typeface="Verdana" panose="020B0604030504040204" pitchFamily="34" charset="0"/>
                        </a:rPr>
                        <a:t>School of Economics</a:t>
                      </a:r>
                    </a:p>
                  </a:txBody>
                  <a:tcPr marL="45137" marR="45137" marT="0" marB="0" anchor="ctr"/>
                </a:tc>
                <a:extLst>
                  <a:ext uri="{0D108BD9-81ED-4DB2-BD59-A6C34878D82A}">
                    <a16:rowId xmlns:a16="http://schemas.microsoft.com/office/drawing/2014/main" val="1108297350"/>
                  </a:ext>
                </a:extLst>
              </a:tr>
              <a:tr h="846805">
                <a:tc>
                  <a:txBody>
                    <a:bodyPr/>
                    <a:lstStyle/>
                    <a:p>
                      <a:pPr algn="l">
                        <a:spcAft>
                          <a:spcPts val="0"/>
                        </a:spcAft>
                      </a:pPr>
                      <a:r>
                        <a:rPr lang="en-GB" sz="1000" dirty="0">
                          <a:effectLst/>
                          <a:latin typeface="Verdana" panose="020B0604030504040204" pitchFamily="34" charset="0"/>
                          <a:ea typeface="Verdana" panose="020B0604030504040204" pitchFamily="34" charset="0"/>
                        </a:rPr>
                        <a:t>Victoria Buchanan</a:t>
                      </a:r>
                    </a:p>
                  </a:txBody>
                  <a:tcPr marL="45137" marR="45137" marT="0" marB="0" anchor="ctr"/>
                </a:tc>
                <a:tc>
                  <a:txBody>
                    <a:bodyPr/>
                    <a:lstStyle/>
                    <a:p>
                      <a:pPr algn="l">
                        <a:spcAft>
                          <a:spcPts val="0"/>
                        </a:spcAft>
                      </a:pPr>
                      <a:r>
                        <a:rPr lang="en-GB" sz="1000" b="1" dirty="0">
                          <a:effectLst/>
                          <a:latin typeface="Verdana" panose="020B0604030504040204" pitchFamily="34" charset="0"/>
                          <a:ea typeface="Verdana" panose="020B0604030504040204" pitchFamily="34" charset="0"/>
                        </a:rPr>
                        <a:t>Assistant Director</a:t>
                      </a:r>
                    </a:p>
                  </a:txBody>
                  <a:tcPr marL="45137" marR="45137" marT="0" marB="0" anchor="ctr"/>
                </a:tc>
                <a:tc>
                  <a:txBody>
                    <a:bodyPr/>
                    <a:lstStyle/>
                    <a:p>
                      <a:pPr algn="l">
                        <a:spcAft>
                          <a:spcPts val="0"/>
                        </a:spcAft>
                      </a:pPr>
                      <a:r>
                        <a:rPr lang="en-GB" sz="1000" dirty="0">
                          <a:effectLst/>
                          <a:latin typeface="Verdana" panose="020B0604030504040204" pitchFamily="34" charset="0"/>
                          <a:ea typeface="Verdana" panose="020B0604030504040204" pitchFamily="34" charset="0"/>
                        </a:rPr>
                        <a:t>0131 651 4785</a:t>
                      </a:r>
                      <a:endParaRPr lang="en-GB" sz="1000" dirty="0">
                        <a:effectLst/>
                        <a:latin typeface="Verdana" panose="020B0604030504040204" pitchFamily="34" charset="0"/>
                        <a:ea typeface="Verdana" panose="020B0604030504040204" pitchFamily="34" charset="0"/>
                        <a:cs typeface="Times New Roman" panose="02020603050405020304" pitchFamily="18" charset="0"/>
                      </a:endParaRPr>
                    </a:p>
                  </a:txBody>
                  <a:tcPr marL="45137" marR="45137" marT="0" marB="0" anchor="ctr"/>
                </a:tc>
                <a:tc>
                  <a:txBody>
                    <a:bodyPr/>
                    <a:lstStyle/>
                    <a:p>
                      <a:pPr algn="l">
                        <a:spcAft>
                          <a:spcPts val="0"/>
                        </a:spcAft>
                      </a:pPr>
                      <a:r>
                        <a:rPr lang="en-GB" sz="1000" u="sng" dirty="0">
                          <a:effectLst/>
                          <a:latin typeface="Verdana" panose="020B0604030504040204" pitchFamily="34" charset="0"/>
                          <a:ea typeface="Verdana" panose="020B0604030504040204" pitchFamily="34" charset="0"/>
                          <a:hlinkClick r:id="rId3"/>
                        </a:rPr>
                        <a:t>Victoria.Buchanan@ed.ac.uk</a:t>
                      </a:r>
                      <a:r>
                        <a:rPr lang="en-GB" sz="1000" dirty="0">
                          <a:effectLst/>
                          <a:latin typeface="Verdana" panose="020B0604030504040204" pitchFamily="34" charset="0"/>
                          <a:ea typeface="Verdana" panose="020B0604030504040204" pitchFamily="34" charset="0"/>
                        </a:rPr>
                        <a:t> </a:t>
                      </a:r>
                      <a:endParaRPr lang="en-GB" sz="1000" dirty="0">
                        <a:effectLst/>
                        <a:latin typeface="Verdana" panose="020B0604030504040204" pitchFamily="34" charset="0"/>
                        <a:ea typeface="Verdana" panose="020B0604030504040204" pitchFamily="34" charset="0"/>
                        <a:cs typeface="Times New Roman" panose="02020603050405020304" pitchFamily="18" charset="0"/>
                      </a:endParaRPr>
                    </a:p>
                  </a:txBody>
                  <a:tcPr marL="45137" marR="45137" marT="0" marB="0" anchor="ctr"/>
                </a:tc>
                <a:tc>
                  <a:txBody>
                    <a:bodyPr/>
                    <a:lstStyle/>
                    <a:p>
                      <a:pPr algn="l">
                        <a:spcAft>
                          <a:spcPts val="0"/>
                        </a:spcAft>
                      </a:pPr>
                      <a:r>
                        <a:rPr lang="en-GB" sz="1050" dirty="0">
                          <a:effectLst/>
                          <a:latin typeface="Verdana" panose="020B0604030504040204" pitchFamily="34" charset="0"/>
                          <a:ea typeface="Verdana" panose="020B0604030504040204" pitchFamily="34" charset="0"/>
                        </a:rPr>
                        <a:t>Edinburgh Business School</a:t>
                      </a:r>
                    </a:p>
                    <a:p>
                      <a:pPr algn="l">
                        <a:spcAft>
                          <a:spcPts val="0"/>
                        </a:spcAft>
                      </a:pPr>
                      <a:r>
                        <a:rPr lang="en-GB" sz="1050" dirty="0">
                          <a:effectLst/>
                          <a:latin typeface="Verdana" panose="020B0604030504040204" pitchFamily="34" charset="0"/>
                          <a:ea typeface="Verdana" panose="020B0604030504040204" pitchFamily="34" charset="0"/>
                        </a:rPr>
                        <a:t>Edinburgh College of Art</a:t>
                      </a:r>
                    </a:p>
                    <a:p>
                      <a:pPr algn="l">
                        <a:spcAft>
                          <a:spcPts val="0"/>
                        </a:spcAft>
                      </a:pPr>
                      <a:r>
                        <a:rPr lang="en-GB" sz="1050" dirty="0">
                          <a:effectLst/>
                          <a:latin typeface="Verdana" panose="020B0604030504040204" pitchFamily="34" charset="0"/>
                          <a:ea typeface="Verdana" panose="020B0604030504040204" pitchFamily="34" charset="0"/>
                        </a:rPr>
                        <a:t>Examinations Team</a:t>
                      </a:r>
                    </a:p>
                    <a:p>
                      <a:pPr algn="l">
                        <a:spcAft>
                          <a:spcPts val="0"/>
                        </a:spcAft>
                      </a:pPr>
                      <a:r>
                        <a:rPr lang="en-GB" sz="1050" dirty="0">
                          <a:effectLst/>
                          <a:latin typeface="Verdana" panose="020B0604030504040204" pitchFamily="34" charset="0"/>
                          <a:ea typeface="Verdana" panose="020B0604030504040204" pitchFamily="34" charset="0"/>
                        </a:rPr>
                        <a:t>School of Engineering</a:t>
                      </a:r>
                    </a:p>
                    <a:p>
                      <a:pPr algn="l">
                        <a:spcAft>
                          <a:spcPts val="0"/>
                        </a:spcAft>
                      </a:pPr>
                      <a:r>
                        <a:rPr lang="en-GB" sz="1050" dirty="0">
                          <a:effectLst/>
                          <a:latin typeface="Verdana" panose="020B0604030504040204" pitchFamily="34" charset="0"/>
                          <a:ea typeface="Verdana" panose="020B0604030504040204" pitchFamily="34" charset="0"/>
                        </a:rPr>
                        <a:t>School of Geosciences</a:t>
                      </a:r>
                    </a:p>
                    <a:p>
                      <a:pPr algn="l">
                        <a:spcAft>
                          <a:spcPts val="0"/>
                        </a:spcAft>
                      </a:pPr>
                      <a:r>
                        <a:rPr lang="en-GB" sz="1050" dirty="0">
                          <a:effectLst/>
                          <a:latin typeface="Verdana" panose="020B0604030504040204" pitchFamily="34" charset="0"/>
                          <a:ea typeface="Verdana" panose="020B0604030504040204" pitchFamily="34" charset="0"/>
                        </a:rPr>
                        <a:t>School of Law</a:t>
                      </a:r>
                    </a:p>
                    <a:p>
                      <a:pPr algn="l">
                        <a:spcAft>
                          <a:spcPts val="0"/>
                        </a:spcAft>
                      </a:pPr>
                      <a:r>
                        <a:rPr lang="en-GB" sz="1050" dirty="0">
                          <a:effectLst/>
                          <a:latin typeface="Verdana" panose="020B0604030504040204" pitchFamily="34" charset="0"/>
                          <a:ea typeface="Verdana" panose="020B0604030504040204" pitchFamily="34" charset="0"/>
                        </a:rPr>
                        <a:t>School of Physics and Astronomy</a:t>
                      </a:r>
                    </a:p>
                  </a:txBody>
                  <a:tcPr marL="45137" marR="45137" marT="0" marB="0" anchor="ctr"/>
                </a:tc>
                <a:extLst>
                  <a:ext uri="{0D108BD9-81ED-4DB2-BD59-A6C34878D82A}">
                    <a16:rowId xmlns:a16="http://schemas.microsoft.com/office/drawing/2014/main" val="1532040700"/>
                  </a:ext>
                </a:extLst>
              </a:tr>
              <a:tr h="0">
                <a:tc>
                  <a:txBody>
                    <a:bodyPr/>
                    <a:lstStyle/>
                    <a:p>
                      <a:pPr algn="l">
                        <a:spcAft>
                          <a:spcPts val="0"/>
                        </a:spcAft>
                      </a:pPr>
                      <a:r>
                        <a:rPr lang="en-GB" sz="1000" dirty="0">
                          <a:effectLst/>
                          <a:latin typeface="Verdana" panose="020B0604030504040204" pitchFamily="34" charset="0"/>
                          <a:ea typeface="Verdana" panose="020B0604030504040204" pitchFamily="34" charset="0"/>
                        </a:rPr>
                        <a:t>Jan Gardiner</a:t>
                      </a:r>
                    </a:p>
                  </a:txBody>
                  <a:tcPr marL="45137" marR="45137" marT="0" marB="0" anchor="ctr"/>
                </a:tc>
                <a:tc>
                  <a:txBody>
                    <a:bodyPr/>
                    <a:lstStyle/>
                    <a:p>
                      <a:pPr algn="l">
                        <a:spcAft>
                          <a:spcPts val="0"/>
                        </a:spcAft>
                      </a:pPr>
                      <a:r>
                        <a:rPr lang="en-GB" sz="1000" b="1" dirty="0">
                          <a:effectLst/>
                          <a:latin typeface="Verdana" panose="020B0604030504040204" pitchFamily="34" charset="0"/>
                          <a:ea typeface="Verdana" panose="020B0604030504040204" pitchFamily="34" charset="0"/>
                        </a:rPr>
                        <a:t>Assistant Director</a:t>
                      </a:r>
                    </a:p>
                  </a:txBody>
                  <a:tcPr marL="45137" marR="45137" marT="0" marB="0" anchor="ctr"/>
                </a:tc>
                <a:tc>
                  <a:txBody>
                    <a:bodyPr/>
                    <a:lstStyle/>
                    <a:p>
                      <a:pPr algn="l">
                        <a:spcAft>
                          <a:spcPts val="0"/>
                        </a:spcAft>
                      </a:pPr>
                      <a:r>
                        <a:rPr lang="en-GB" sz="1000" dirty="0">
                          <a:effectLst/>
                          <a:latin typeface="Verdana" panose="020B0604030504040204" pitchFamily="34" charset="0"/>
                          <a:ea typeface="Verdana" panose="020B0604030504040204" pitchFamily="34" charset="0"/>
                        </a:rPr>
                        <a:t>0131 650 2354</a:t>
                      </a:r>
                    </a:p>
                  </a:txBody>
                  <a:tcPr marL="45137" marR="45137" marT="0" marB="0" anchor="ctr"/>
                </a:tc>
                <a:tc>
                  <a:txBody>
                    <a:bodyPr/>
                    <a:lstStyle/>
                    <a:p>
                      <a:pPr algn="l">
                        <a:spcAft>
                          <a:spcPts val="0"/>
                        </a:spcAft>
                      </a:pPr>
                      <a:r>
                        <a:rPr lang="en-GB" sz="1000" u="sng" dirty="0">
                          <a:effectLst/>
                          <a:latin typeface="Verdana" panose="020B0604030504040204" pitchFamily="34" charset="0"/>
                          <a:ea typeface="Verdana" panose="020B0604030504040204" pitchFamily="34" charset="0"/>
                          <a:hlinkClick r:id="rId4"/>
                        </a:rPr>
                        <a:t>Jan.Gardiner@ed.ac.uk</a:t>
                      </a:r>
                      <a:endParaRPr lang="en-GB" sz="1000" dirty="0">
                        <a:effectLst/>
                        <a:latin typeface="Verdana" panose="020B0604030504040204" pitchFamily="34" charset="0"/>
                        <a:ea typeface="Verdana" panose="020B0604030504040204" pitchFamily="34" charset="0"/>
                      </a:endParaRPr>
                    </a:p>
                  </a:txBody>
                  <a:tcPr marL="45137" marR="45137" marT="0" marB="0" anchor="ctr"/>
                </a:tc>
                <a:tc>
                  <a:txBody>
                    <a:bodyPr/>
                    <a:lstStyle/>
                    <a:p>
                      <a:pPr algn="l">
                        <a:spcAft>
                          <a:spcPts val="0"/>
                        </a:spcAft>
                      </a:pPr>
                      <a:r>
                        <a:rPr lang="en-GB" sz="1050" dirty="0">
                          <a:effectLst/>
                          <a:latin typeface="Verdana" panose="020B0604030504040204" pitchFamily="34" charset="0"/>
                          <a:ea typeface="Verdana" panose="020B0604030504040204" pitchFamily="34" charset="0"/>
                        </a:rPr>
                        <a:t>School of Biological Sciences</a:t>
                      </a:r>
                    </a:p>
                    <a:p>
                      <a:pPr algn="l">
                        <a:spcAft>
                          <a:spcPts val="0"/>
                        </a:spcAft>
                      </a:pPr>
                      <a:r>
                        <a:rPr lang="en-GB" sz="1050" dirty="0">
                          <a:effectLst/>
                          <a:latin typeface="Verdana" panose="020B0604030504040204" pitchFamily="34" charset="0"/>
                          <a:ea typeface="Verdana" panose="020B0604030504040204" pitchFamily="34" charset="0"/>
                        </a:rPr>
                        <a:t>School of Informatics</a:t>
                      </a:r>
                    </a:p>
                    <a:p>
                      <a:pPr algn="l">
                        <a:spcAft>
                          <a:spcPts val="0"/>
                        </a:spcAft>
                      </a:pPr>
                      <a:r>
                        <a:rPr lang="en-GB" sz="1050" dirty="0">
                          <a:effectLst/>
                          <a:latin typeface="Verdana" panose="020B0604030504040204" pitchFamily="34" charset="0"/>
                          <a:ea typeface="Verdana" panose="020B0604030504040204" pitchFamily="34" charset="0"/>
                        </a:rPr>
                        <a:t>School of Literature, Languages and Cultures</a:t>
                      </a:r>
                    </a:p>
                    <a:p>
                      <a:pPr algn="l">
                        <a:spcAft>
                          <a:spcPts val="0"/>
                        </a:spcAft>
                      </a:pPr>
                      <a:r>
                        <a:rPr lang="en-GB" sz="1050" dirty="0">
                          <a:effectLst/>
                          <a:latin typeface="Verdana" panose="020B0604030504040204" pitchFamily="34" charset="0"/>
                          <a:ea typeface="Verdana" panose="020B0604030504040204" pitchFamily="34" charset="0"/>
                        </a:rPr>
                        <a:t>School of Mathematics</a:t>
                      </a:r>
                    </a:p>
                    <a:p>
                      <a:pPr algn="l">
                        <a:spcAft>
                          <a:spcPts val="0"/>
                        </a:spcAft>
                      </a:pPr>
                      <a:r>
                        <a:rPr lang="en-GB" sz="1050" dirty="0">
                          <a:effectLst/>
                          <a:latin typeface="Verdana" panose="020B0604030504040204" pitchFamily="34" charset="0"/>
                          <a:ea typeface="Verdana" panose="020B0604030504040204" pitchFamily="34" charset="0"/>
                        </a:rPr>
                        <a:t>School of Philosophy, Psychology and Language Sciences</a:t>
                      </a:r>
                    </a:p>
                    <a:p>
                      <a:pPr algn="l">
                        <a:spcAft>
                          <a:spcPts val="0"/>
                        </a:spcAft>
                      </a:pPr>
                      <a:r>
                        <a:rPr lang="en-GB" sz="1050" dirty="0">
                          <a:effectLst/>
                          <a:latin typeface="Verdana" panose="020B0604030504040204" pitchFamily="34" charset="0"/>
                          <a:ea typeface="Verdana" panose="020B0604030504040204" pitchFamily="34" charset="0"/>
                        </a:rPr>
                        <a:t>School of Social and Political Sciences</a:t>
                      </a:r>
                    </a:p>
                  </a:txBody>
                  <a:tcPr marL="45137" marR="45137" marT="0" marB="0" anchor="ctr"/>
                </a:tc>
                <a:extLst>
                  <a:ext uri="{0D108BD9-81ED-4DB2-BD59-A6C34878D82A}">
                    <a16:rowId xmlns:a16="http://schemas.microsoft.com/office/drawing/2014/main" val="2170199927"/>
                  </a:ext>
                </a:extLst>
              </a:tr>
              <a:tr h="987939">
                <a:tc>
                  <a:txBody>
                    <a:bodyPr/>
                    <a:lstStyle/>
                    <a:p>
                      <a:pPr algn="l">
                        <a:spcAft>
                          <a:spcPts val="0"/>
                        </a:spcAft>
                      </a:pPr>
                      <a:r>
                        <a:rPr lang="en-GB" sz="1000" dirty="0">
                          <a:effectLst/>
                          <a:latin typeface="Verdana" panose="020B0604030504040204" pitchFamily="34" charset="0"/>
                          <a:ea typeface="Verdana" panose="020B0604030504040204" pitchFamily="34" charset="0"/>
                        </a:rPr>
                        <a:t>Martin </a:t>
                      </a:r>
                      <a:endParaRPr lang="en-GB" sz="1000" dirty="0" smtClean="0">
                        <a:effectLst/>
                        <a:latin typeface="Verdana" panose="020B0604030504040204" pitchFamily="34" charset="0"/>
                        <a:ea typeface="Verdana" panose="020B0604030504040204" pitchFamily="34" charset="0"/>
                      </a:endParaRPr>
                    </a:p>
                    <a:p>
                      <a:pPr algn="l">
                        <a:spcAft>
                          <a:spcPts val="0"/>
                        </a:spcAft>
                      </a:pPr>
                      <a:r>
                        <a:rPr lang="en-GB" sz="1000" dirty="0" smtClean="0">
                          <a:effectLst/>
                          <a:latin typeface="Verdana" panose="020B0604030504040204" pitchFamily="34" charset="0"/>
                          <a:ea typeface="Verdana" panose="020B0604030504040204" pitchFamily="34" charset="0"/>
                        </a:rPr>
                        <a:t>Judd</a:t>
                      </a:r>
                      <a:endParaRPr lang="en-GB" sz="1000" dirty="0">
                        <a:effectLst/>
                        <a:latin typeface="Verdana" panose="020B0604030504040204" pitchFamily="34" charset="0"/>
                        <a:ea typeface="Verdana" panose="020B0604030504040204" pitchFamily="34" charset="0"/>
                      </a:endParaRPr>
                    </a:p>
                  </a:txBody>
                  <a:tcPr marL="45137" marR="45137" marT="0" marB="0" anchor="ctr"/>
                </a:tc>
                <a:tc>
                  <a:txBody>
                    <a:bodyPr/>
                    <a:lstStyle/>
                    <a:p>
                      <a:pPr algn="l">
                        <a:spcAft>
                          <a:spcPts val="0"/>
                        </a:spcAft>
                      </a:pPr>
                      <a:r>
                        <a:rPr lang="en-GB" sz="1000" b="1" dirty="0">
                          <a:effectLst/>
                          <a:latin typeface="Verdana" panose="020B0604030504040204" pitchFamily="34" charset="0"/>
                          <a:ea typeface="Verdana" panose="020B0604030504040204" pitchFamily="34" charset="0"/>
                        </a:rPr>
                        <a:t>Assistant Director</a:t>
                      </a:r>
                    </a:p>
                  </a:txBody>
                  <a:tcPr marL="45137" marR="45137" marT="0" marB="0" anchor="ctr"/>
                </a:tc>
                <a:tc>
                  <a:txBody>
                    <a:bodyPr/>
                    <a:lstStyle/>
                    <a:p>
                      <a:pPr algn="l">
                        <a:spcAft>
                          <a:spcPts val="0"/>
                        </a:spcAft>
                      </a:pPr>
                      <a:r>
                        <a:rPr lang="en-GB" sz="1000" dirty="0">
                          <a:effectLst/>
                          <a:latin typeface="Verdana" panose="020B0604030504040204" pitchFamily="34" charset="0"/>
                          <a:ea typeface="Verdana" panose="020B0604030504040204" pitchFamily="34" charset="0"/>
                        </a:rPr>
                        <a:t>0131 651 5037</a:t>
                      </a:r>
                    </a:p>
                  </a:txBody>
                  <a:tcPr marL="45137" marR="45137" marT="0" marB="0" anchor="ctr"/>
                </a:tc>
                <a:tc>
                  <a:txBody>
                    <a:bodyPr/>
                    <a:lstStyle/>
                    <a:p>
                      <a:pPr algn="l">
                        <a:spcAft>
                          <a:spcPts val="0"/>
                        </a:spcAft>
                      </a:pPr>
                      <a:r>
                        <a:rPr lang="en-GB" sz="1000" u="sng" dirty="0">
                          <a:effectLst/>
                          <a:latin typeface="Verdana" panose="020B0604030504040204" pitchFamily="34" charset="0"/>
                          <a:ea typeface="Verdana" panose="020B0604030504040204" pitchFamily="34" charset="0"/>
                          <a:hlinkClick r:id="rId5"/>
                        </a:rPr>
                        <a:t>Martin.Judd@ed.ac.uk</a:t>
                      </a:r>
                      <a:endParaRPr lang="en-GB" sz="1000" dirty="0">
                        <a:effectLst/>
                        <a:latin typeface="Verdana" panose="020B0604030504040204" pitchFamily="34" charset="0"/>
                        <a:ea typeface="Verdana" panose="020B0604030504040204" pitchFamily="34" charset="0"/>
                      </a:endParaRPr>
                    </a:p>
                  </a:txBody>
                  <a:tcPr marL="45137" marR="45137" marT="0" marB="0" anchor="ctr"/>
                </a:tc>
                <a:tc>
                  <a:txBody>
                    <a:bodyPr/>
                    <a:lstStyle/>
                    <a:p>
                      <a:pPr algn="l">
                        <a:spcAft>
                          <a:spcPts val="0"/>
                        </a:spcAft>
                      </a:pPr>
                      <a:r>
                        <a:rPr lang="en-GB" sz="1050" dirty="0">
                          <a:effectLst/>
                          <a:latin typeface="Verdana" panose="020B0604030504040204" pitchFamily="34" charset="0"/>
                          <a:ea typeface="Verdana" panose="020B0604030504040204" pitchFamily="34" charset="0"/>
                        </a:rPr>
                        <a:t>Centre for Open Learning</a:t>
                      </a:r>
                    </a:p>
                    <a:p>
                      <a:pPr algn="l">
                        <a:spcAft>
                          <a:spcPts val="0"/>
                        </a:spcAft>
                      </a:pPr>
                      <a:r>
                        <a:rPr lang="en-GB" sz="1050" dirty="0">
                          <a:effectLst/>
                          <a:latin typeface="Verdana" panose="020B0604030504040204" pitchFamily="34" charset="0"/>
                          <a:ea typeface="Verdana" panose="020B0604030504040204" pitchFamily="34" charset="0"/>
                        </a:rPr>
                        <a:t>Moray House School of Education</a:t>
                      </a:r>
                    </a:p>
                    <a:p>
                      <a:pPr algn="l">
                        <a:spcAft>
                          <a:spcPts val="0"/>
                        </a:spcAft>
                      </a:pPr>
                      <a:r>
                        <a:rPr lang="en-GB" sz="1050" dirty="0">
                          <a:effectLst/>
                          <a:latin typeface="Verdana" panose="020B0604030504040204" pitchFamily="34" charset="0"/>
                          <a:ea typeface="Verdana" panose="020B0604030504040204" pitchFamily="34" charset="0"/>
                        </a:rPr>
                        <a:t>School of Chemistry</a:t>
                      </a:r>
                    </a:p>
                    <a:p>
                      <a:pPr algn="l">
                        <a:spcAft>
                          <a:spcPts val="0"/>
                        </a:spcAft>
                      </a:pPr>
                      <a:r>
                        <a:rPr lang="en-GB" sz="1050" dirty="0">
                          <a:effectLst/>
                          <a:latin typeface="Verdana" panose="020B0604030504040204" pitchFamily="34" charset="0"/>
                          <a:ea typeface="Verdana" panose="020B0604030504040204" pitchFamily="34" charset="0"/>
                        </a:rPr>
                        <a:t>School of Divinity</a:t>
                      </a:r>
                    </a:p>
                    <a:p>
                      <a:pPr algn="l">
                        <a:spcAft>
                          <a:spcPts val="0"/>
                        </a:spcAft>
                      </a:pPr>
                      <a:r>
                        <a:rPr lang="en-GB" sz="1050" dirty="0">
                          <a:effectLst/>
                          <a:latin typeface="Verdana" panose="020B0604030504040204" pitchFamily="34" charset="0"/>
                          <a:ea typeface="Verdana" panose="020B0604030504040204" pitchFamily="34" charset="0"/>
                        </a:rPr>
                        <a:t>School of Health in Social Science</a:t>
                      </a:r>
                    </a:p>
                    <a:p>
                      <a:pPr algn="l">
                        <a:spcAft>
                          <a:spcPts val="0"/>
                        </a:spcAft>
                      </a:pPr>
                      <a:r>
                        <a:rPr lang="en-GB" sz="1050" dirty="0">
                          <a:effectLst/>
                          <a:latin typeface="Verdana" panose="020B0604030504040204" pitchFamily="34" charset="0"/>
                          <a:ea typeface="Verdana" panose="020B0604030504040204" pitchFamily="34" charset="0"/>
                        </a:rPr>
                        <a:t>School of History Classics Archaeology</a:t>
                      </a:r>
                    </a:p>
                  </a:txBody>
                  <a:tcPr marL="45137" marR="45137" marT="0" marB="0" anchor="ctr"/>
                </a:tc>
                <a:extLst>
                  <a:ext uri="{0D108BD9-81ED-4DB2-BD59-A6C34878D82A}">
                    <a16:rowId xmlns:a16="http://schemas.microsoft.com/office/drawing/2014/main" val="2206203911"/>
                  </a:ext>
                </a:extLst>
              </a:tr>
            </a:tbl>
          </a:graphicData>
        </a:graphic>
      </p:graphicFrame>
    </p:spTree>
    <p:extLst>
      <p:ext uri="{BB962C8B-B14F-4D97-AF65-F5344CB8AC3E}">
        <p14:creationId xmlns:p14="http://schemas.microsoft.com/office/powerpoint/2010/main" val="38307087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78508" y="2839453"/>
            <a:ext cx="6400800" cy="1752600"/>
          </a:xfrm>
        </p:spPr>
        <p:txBody>
          <a:bodyPr/>
          <a:lstStyle/>
          <a:p>
            <a:r>
              <a:rPr lang="en-GB" sz="2800" dirty="0" smtClean="0">
                <a:solidFill>
                  <a:schemeClr val="tx1"/>
                </a:solidFill>
              </a:rPr>
              <a:t>Further guidance </a:t>
            </a:r>
            <a:r>
              <a:rPr lang="en-GB" sz="2800" dirty="0">
                <a:solidFill>
                  <a:schemeClr val="tx1"/>
                </a:solidFill>
              </a:rPr>
              <a:t>is available at </a:t>
            </a:r>
            <a:r>
              <a:rPr lang="en-GB" sz="2800" dirty="0" smtClean="0">
                <a:hlinkClick r:id="rId2"/>
              </a:rPr>
              <a:t>www.ed.ac.uk/student-systems/support-guidance/admin-support-staff/student-admin-support-services/disability-service</a:t>
            </a:r>
            <a:r>
              <a:rPr lang="en-GB" sz="2800" dirty="0" smtClean="0"/>
              <a:t> </a:t>
            </a:r>
            <a:endParaRPr lang="en-GB" sz="2800" dirty="0"/>
          </a:p>
        </p:txBody>
      </p:sp>
    </p:spTree>
    <p:extLst>
      <p:ext uri="{BB962C8B-B14F-4D97-AF65-F5344CB8AC3E}">
        <p14:creationId xmlns:p14="http://schemas.microsoft.com/office/powerpoint/2010/main" val="25852111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ChangeArrowheads="1"/>
          </p:cNvSpPr>
          <p:nvPr/>
        </p:nvSpPr>
        <p:spPr bwMode="auto">
          <a:xfrm>
            <a:off x="1531938" y="750888"/>
            <a:ext cx="74580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defTabSz="914400" eaLnBrk="1" hangingPunct="1">
              <a:spcBef>
                <a:spcPct val="0"/>
              </a:spcBef>
              <a:buFontTx/>
              <a:buNone/>
            </a:pPr>
            <a:endParaRPr lang="en-GB" altLang="en-US" sz="1800" dirty="0">
              <a:solidFill>
                <a:srgbClr val="000000"/>
              </a:solidFill>
            </a:endParaRPr>
          </a:p>
          <a:p>
            <a:pPr defTabSz="914400" eaLnBrk="1" hangingPunct="1">
              <a:spcBef>
                <a:spcPct val="0"/>
              </a:spcBef>
              <a:buFontTx/>
              <a:buNone/>
            </a:pPr>
            <a:endParaRPr lang="en-GB" altLang="en-US" sz="1800" dirty="0">
              <a:solidFill>
                <a:srgbClr val="000000"/>
              </a:solidFill>
            </a:endParaRPr>
          </a:p>
          <a:p>
            <a:pPr defTabSz="914400" eaLnBrk="1" hangingPunct="1">
              <a:spcBef>
                <a:spcPct val="0"/>
              </a:spcBef>
              <a:buFontTx/>
              <a:buNone/>
            </a:pPr>
            <a:endParaRPr lang="en-GB" altLang="en-US" sz="1800" dirty="0">
              <a:solidFill>
                <a:srgbClr val="000000"/>
              </a:solidFill>
            </a:endParaRPr>
          </a:p>
        </p:txBody>
      </p:sp>
      <p:sp>
        <p:nvSpPr>
          <p:cNvPr id="11267" name="Title 6"/>
          <p:cNvSpPr>
            <a:spLocks noGrp="1"/>
          </p:cNvSpPr>
          <p:nvPr>
            <p:ph type="title"/>
          </p:nvPr>
        </p:nvSpPr>
        <p:spPr>
          <a:xfrm>
            <a:off x="1417638" y="1418492"/>
            <a:ext cx="7269162" cy="702408"/>
          </a:xfrm>
        </p:spPr>
        <p:txBody>
          <a:bodyPr/>
          <a:lstStyle/>
          <a:p>
            <a:r>
              <a:rPr lang="en-GB" altLang="en-US" dirty="0" smtClean="0"/>
              <a:t>Who creates a Schedule of Adjustments (SoA)?</a:t>
            </a:r>
            <a:br>
              <a:rPr lang="en-GB" altLang="en-US" dirty="0" smtClean="0"/>
            </a:br>
            <a:endParaRPr lang="en-GB" altLang="en-US" dirty="0" smtClean="0"/>
          </a:p>
        </p:txBody>
      </p:sp>
      <p:sp>
        <p:nvSpPr>
          <p:cNvPr id="5" name="Content Placeholder 4"/>
          <p:cNvSpPr>
            <a:spLocks noGrp="1"/>
          </p:cNvSpPr>
          <p:nvPr>
            <p:ph idx="1"/>
          </p:nvPr>
        </p:nvSpPr>
        <p:spPr/>
        <p:txBody>
          <a:bodyPr/>
          <a:lstStyle/>
          <a:p>
            <a:r>
              <a:rPr lang="en-GB" altLang="en-US" dirty="0" smtClean="0"/>
              <a:t>Created by a Disability Advisor at the Student Disability Service</a:t>
            </a:r>
          </a:p>
          <a:p>
            <a:r>
              <a:rPr lang="en-GB" altLang="en-US" dirty="0" smtClean="0"/>
              <a:t>The student is present when the SoA is created.  </a:t>
            </a:r>
          </a:p>
          <a:p>
            <a:r>
              <a:rPr lang="en-GB" altLang="en-US" dirty="0" smtClean="0"/>
              <a:t>Adjustments chosen are based </a:t>
            </a:r>
            <a:r>
              <a:rPr lang="en-GB" altLang="en-US" dirty="0"/>
              <a:t>on the medical evidence </a:t>
            </a:r>
            <a:r>
              <a:rPr lang="en-GB" altLang="en-US" dirty="0" smtClean="0"/>
              <a:t>and </a:t>
            </a:r>
            <a:r>
              <a:rPr lang="en-GB" altLang="en-US" dirty="0"/>
              <a:t>information provided </a:t>
            </a:r>
            <a:r>
              <a:rPr lang="en-GB" altLang="en-US" dirty="0" smtClean="0"/>
              <a:t>by </a:t>
            </a:r>
            <a:r>
              <a:rPr lang="en-GB" altLang="en-US" dirty="0"/>
              <a:t>the </a:t>
            </a:r>
            <a:r>
              <a:rPr lang="en-GB" altLang="en-US" dirty="0" smtClean="0"/>
              <a:t>student.</a:t>
            </a:r>
            <a:endParaRPr lang="en-GB" altLang="en-US" dirty="0" smtClean="0"/>
          </a:p>
          <a:p>
            <a:r>
              <a:rPr lang="en-GB" altLang="en-US" dirty="0" smtClean="0"/>
              <a:t>Once the student and Disability Advisor have agreed the </a:t>
            </a:r>
            <a:r>
              <a:rPr lang="en-GB" altLang="en-US" dirty="0" smtClean="0"/>
              <a:t>adjustments </a:t>
            </a:r>
            <a:r>
              <a:rPr lang="en-GB" altLang="en-US" dirty="0" smtClean="0"/>
              <a:t>required, the Advisor submits the </a:t>
            </a:r>
            <a:r>
              <a:rPr lang="en-GB" altLang="en-US" dirty="0" err="1" smtClean="0"/>
              <a:t>SoA</a:t>
            </a:r>
            <a:r>
              <a:rPr lang="en-GB" altLang="en-US" dirty="0" smtClean="0"/>
              <a:t> </a:t>
            </a:r>
            <a:r>
              <a:rPr lang="en-GB" altLang="en-US" dirty="0" smtClean="0"/>
              <a:t>via EUCLID.</a:t>
            </a:r>
          </a:p>
          <a:p>
            <a:r>
              <a:rPr lang="en-GB" altLang="en-US" dirty="0" smtClean="0"/>
              <a:t> The </a:t>
            </a:r>
            <a:r>
              <a:rPr lang="en-GB" altLang="en-US" dirty="0" smtClean="0"/>
              <a:t>SoA is now live and available to those who have access.</a:t>
            </a:r>
          </a:p>
          <a:p>
            <a:endParaRPr lang="en-GB" altLang="en-US" dirty="0" smtClean="0"/>
          </a:p>
          <a:p>
            <a:endParaRPr lang="en-GB" altLang="en-US" dirty="0" smtClean="0"/>
          </a:p>
          <a:p>
            <a:endParaRPr lang="en-GB" alt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GB" altLang="en-US" dirty="0" smtClean="0"/>
              <a:t>Who is the information shared with?</a:t>
            </a:r>
          </a:p>
        </p:txBody>
      </p:sp>
      <p:sp>
        <p:nvSpPr>
          <p:cNvPr id="4" name="TextBox 3"/>
          <p:cNvSpPr txBox="1"/>
          <p:nvPr/>
        </p:nvSpPr>
        <p:spPr>
          <a:xfrm>
            <a:off x="1417638" y="2120900"/>
            <a:ext cx="7462593" cy="2862322"/>
          </a:xfrm>
          <a:prstGeom prst="rect">
            <a:avLst/>
          </a:prstGeom>
          <a:noFill/>
        </p:spPr>
        <p:txBody>
          <a:bodyPr wrap="square" rtlCol="0">
            <a:spAutoFit/>
          </a:bodyPr>
          <a:lstStyle/>
          <a:p>
            <a:pPr marL="457200" indent="-457200">
              <a:buFont typeface="Arial" panose="020B0604020202020204" pitchFamily="34" charset="0"/>
              <a:buChar char="•"/>
            </a:pPr>
            <a:r>
              <a:rPr lang="en-GB" sz="2000" dirty="0" smtClean="0"/>
              <a:t>Coordinator </a:t>
            </a:r>
            <a:r>
              <a:rPr lang="en-GB" sz="2000" dirty="0"/>
              <a:t>of Adjustments (CoA) </a:t>
            </a:r>
            <a:endParaRPr lang="en-GB" sz="2000" dirty="0" smtClean="0"/>
          </a:p>
          <a:p>
            <a:pPr marL="457200" indent="-457200">
              <a:buFont typeface="Arial" panose="020B0604020202020204" pitchFamily="34" charset="0"/>
              <a:buChar char="•"/>
            </a:pPr>
            <a:endParaRPr lang="en-GB" sz="2000" dirty="0" smtClean="0"/>
          </a:p>
          <a:p>
            <a:pPr marL="457200" indent="-457200">
              <a:buFont typeface="Arial" panose="020B0604020202020204" pitchFamily="34" charset="0"/>
              <a:buChar char="•"/>
            </a:pPr>
            <a:r>
              <a:rPr lang="en-GB" sz="2000" dirty="0" smtClean="0"/>
              <a:t>Course </a:t>
            </a:r>
            <a:r>
              <a:rPr lang="en-GB" sz="2000" dirty="0" smtClean="0"/>
              <a:t>Organiser (CO)/Course Secretary(CS)/Teaching </a:t>
            </a:r>
            <a:r>
              <a:rPr lang="en-GB" sz="2000" dirty="0"/>
              <a:t>staff </a:t>
            </a:r>
            <a:endParaRPr lang="en-GB" sz="2000" dirty="0" smtClean="0"/>
          </a:p>
          <a:p>
            <a:pPr marL="457200" indent="-457200">
              <a:buFont typeface="Arial" panose="020B0604020202020204" pitchFamily="34" charset="0"/>
              <a:buChar char="•"/>
            </a:pPr>
            <a:endParaRPr lang="en-GB" sz="2000" dirty="0" smtClean="0"/>
          </a:p>
          <a:p>
            <a:pPr marL="457200" indent="-457200">
              <a:buFont typeface="Arial" panose="020B0604020202020204" pitchFamily="34" charset="0"/>
              <a:buChar char="•"/>
            </a:pPr>
            <a:r>
              <a:rPr lang="en-GB" sz="2000" dirty="0" smtClean="0"/>
              <a:t>Personal Tutor, </a:t>
            </a:r>
            <a:r>
              <a:rPr lang="en-GB" sz="2000" dirty="0"/>
              <a:t>PG </a:t>
            </a:r>
            <a:r>
              <a:rPr lang="en-GB" sz="2000" dirty="0" smtClean="0"/>
              <a:t>Supervisor, </a:t>
            </a:r>
            <a:r>
              <a:rPr lang="en-GB" sz="2000" dirty="0"/>
              <a:t>Student Support </a:t>
            </a:r>
            <a:r>
              <a:rPr lang="en-GB" sz="2000" dirty="0" smtClean="0"/>
              <a:t>Officer</a:t>
            </a:r>
          </a:p>
          <a:p>
            <a:r>
              <a:rPr lang="en-GB" sz="2000" dirty="0" smtClean="0"/>
              <a:t> </a:t>
            </a:r>
          </a:p>
          <a:p>
            <a:pPr marL="457200" indent="-457200">
              <a:buFont typeface="Arial" panose="020B0604020202020204" pitchFamily="34" charset="0"/>
              <a:buChar char="•"/>
            </a:pPr>
            <a:r>
              <a:rPr lang="en-GB" sz="2000" dirty="0" smtClean="0"/>
              <a:t>Ad </a:t>
            </a:r>
            <a:r>
              <a:rPr lang="en-GB" sz="2000" dirty="0"/>
              <a:t>Hoc Staff </a:t>
            </a:r>
            <a:r>
              <a:rPr lang="en-GB" sz="2000" dirty="0" smtClean="0"/>
              <a:t>(can </a:t>
            </a:r>
            <a:r>
              <a:rPr lang="en-GB" sz="2000" dirty="0"/>
              <a:t>be </a:t>
            </a:r>
            <a:r>
              <a:rPr lang="en-GB" sz="2000" dirty="0" smtClean="0"/>
              <a:t>added)</a:t>
            </a:r>
          </a:p>
          <a:p>
            <a:pPr marL="457200" indent="-457200">
              <a:buFont typeface="Arial" panose="020B0604020202020204" pitchFamily="34" charset="0"/>
              <a:buChar char="•"/>
            </a:pPr>
            <a:endParaRPr lang="en-GB" sz="2000" dirty="0" smtClean="0"/>
          </a:p>
          <a:p>
            <a:pPr marL="457200" indent="-457200">
              <a:buFont typeface="Arial" panose="020B0604020202020204" pitchFamily="34" charset="0"/>
              <a:buChar char="•"/>
            </a:pPr>
            <a:r>
              <a:rPr lang="en-GB" sz="2000" dirty="0" smtClean="0"/>
              <a:t>Student</a:t>
            </a:r>
            <a:endParaRPr lang="en-GB" sz="2000" dirty="0"/>
          </a:p>
        </p:txBody>
      </p:sp>
    </p:spTree>
    <p:extLst>
      <p:ext uri="{BB962C8B-B14F-4D97-AF65-F5344CB8AC3E}">
        <p14:creationId xmlns:p14="http://schemas.microsoft.com/office/powerpoint/2010/main" val="29268374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GB" altLang="en-US" dirty="0" smtClean="0"/>
              <a:t>How is the information disseminated?</a:t>
            </a:r>
          </a:p>
        </p:txBody>
      </p:sp>
      <p:sp>
        <p:nvSpPr>
          <p:cNvPr id="4" name="TextBox 3"/>
          <p:cNvSpPr txBox="1"/>
          <p:nvPr/>
        </p:nvSpPr>
        <p:spPr>
          <a:xfrm>
            <a:off x="1417638" y="1816769"/>
            <a:ext cx="7462594" cy="4909036"/>
          </a:xfrm>
          <a:prstGeom prst="rect">
            <a:avLst/>
          </a:prstGeom>
          <a:noFill/>
        </p:spPr>
        <p:txBody>
          <a:bodyPr wrap="square" rtlCol="0">
            <a:spAutoFit/>
          </a:bodyPr>
          <a:lstStyle/>
          <a:p>
            <a:r>
              <a:rPr lang="en-GB" sz="1600" b="1" dirty="0" smtClean="0"/>
              <a:t>Coordinator </a:t>
            </a:r>
            <a:r>
              <a:rPr lang="en-GB" sz="1600" b="1" dirty="0"/>
              <a:t>of Adjustments (CoA) </a:t>
            </a:r>
            <a:endParaRPr lang="en-GB" sz="1600" b="1" dirty="0" smtClean="0"/>
          </a:p>
          <a:p>
            <a:pPr marL="285750" indent="-285750">
              <a:buFont typeface="Arial" panose="020B0604020202020204" pitchFamily="34" charset="0"/>
              <a:buChar char="•"/>
            </a:pPr>
            <a:r>
              <a:rPr lang="en-GB" sz="1600" dirty="0" smtClean="0"/>
              <a:t>Access </a:t>
            </a:r>
            <a:r>
              <a:rPr lang="en-GB" sz="1600" dirty="0"/>
              <a:t>to </a:t>
            </a:r>
            <a:r>
              <a:rPr lang="en-GB" sz="1600" dirty="0" smtClean="0"/>
              <a:t>Schedule </a:t>
            </a:r>
            <a:r>
              <a:rPr lang="en-GB" sz="1600" dirty="0"/>
              <a:t>of Adjustments </a:t>
            </a:r>
            <a:r>
              <a:rPr lang="en-GB" sz="1600" dirty="0" smtClean="0"/>
              <a:t>Inbox, all </a:t>
            </a:r>
            <a:r>
              <a:rPr lang="en-GB" sz="1600" dirty="0"/>
              <a:t>adjustments in </a:t>
            </a:r>
            <a:r>
              <a:rPr lang="en-GB" sz="1600" dirty="0" smtClean="0"/>
              <a:t>School, by student</a:t>
            </a:r>
          </a:p>
          <a:p>
            <a:pPr marL="285750" indent="-285750">
              <a:buFont typeface="Arial" panose="020B0604020202020204" pitchFamily="34" charset="0"/>
              <a:buChar char="•"/>
            </a:pPr>
            <a:r>
              <a:rPr lang="en-GB" sz="1600" dirty="0" smtClean="0"/>
              <a:t>Access to the Course Adjustment Breakdown to view adjustments by course</a:t>
            </a:r>
          </a:p>
          <a:p>
            <a:pPr marL="285750" indent="-285750">
              <a:buFont typeface="Arial" panose="020B0604020202020204" pitchFamily="34" charset="0"/>
              <a:buChar char="•"/>
            </a:pPr>
            <a:r>
              <a:rPr lang="en-GB" sz="1600" dirty="0" smtClean="0"/>
              <a:t>Access to the SoA via the student’s individual record.</a:t>
            </a:r>
          </a:p>
          <a:p>
            <a:pPr>
              <a:spcBef>
                <a:spcPts val="600"/>
              </a:spcBef>
            </a:pPr>
            <a:r>
              <a:rPr lang="en-GB" sz="1600" b="1" dirty="0"/>
              <a:t>Course Organiser/Course Secretary (CO/CS)</a:t>
            </a:r>
            <a:r>
              <a:rPr lang="en-GB" sz="1600" dirty="0"/>
              <a:t> </a:t>
            </a:r>
          </a:p>
          <a:p>
            <a:pPr marL="285750" indent="-285750">
              <a:buFont typeface="Arial" panose="020B0604020202020204" pitchFamily="34" charset="0"/>
              <a:buChar char="•"/>
            </a:pPr>
            <a:r>
              <a:rPr lang="en-GB" sz="1600" dirty="0"/>
              <a:t>Access to the Course Adjustment </a:t>
            </a:r>
            <a:r>
              <a:rPr lang="en-GB" sz="1600" dirty="0" smtClean="0"/>
              <a:t>Breakdown</a:t>
            </a:r>
            <a:endParaRPr lang="en-GB" sz="1600" dirty="0"/>
          </a:p>
          <a:p>
            <a:pPr marL="285750" indent="-285750">
              <a:buFont typeface="Arial" panose="020B0604020202020204" pitchFamily="34" charset="0"/>
              <a:buChar char="•"/>
            </a:pPr>
            <a:r>
              <a:rPr lang="en-GB" sz="1600" dirty="0" smtClean="0"/>
              <a:t>Relevant courses </a:t>
            </a:r>
            <a:r>
              <a:rPr lang="en-GB" sz="1600" dirty="0"/>
              <a:t>will be listed automatically</a:t>
            </a:r>
          </a:p>
          <a:p>
            <a:pPr marL="285750" indent="-285750">
              <a:buFont typeface="Arial" panose="020B0604020202020204" pitchFamily="34" charset="0"/>
              <a:buChar char="•"/>
            </a:pPr>
            <a:r>
              <a:rPr lang="en-GB" sz="1600" dirty="0"/>
              <a:t>Information </a:t>
            </a:r>
            <a:r>
              <a:rPr lang="en-GB" sz="1600" dirty="0" smtClean="0"/>
              <a:t>listed </a:t>
            </a:r>
            <a:r>
              <a:rPr lang="en-GB" sz="1600" dirty="0"/>
              <a:t>by Adjustment (e.g. 10 students need x adjustment) </a:t>
            </a:r>
          </a:p>
          <a:p>
            <a:pPr marL="285750" indent="-285750">
              <a:buFont typeface="Arial" panose="020B0604020202020204" pitchFamily="34" charset="0"/>
              <a:buChar char="•"/>
            </a:pPr>
            <a:r>
              <a:rPr lang="en-GB" sz="1600" dirty="0"/>
              <a:t>Student details will be provided </a:t>
            </a:r>
            <a:r>
              <a:rPr lang="en-GB" sz="1600" dirty="0" smtClean="0"/>
              <a:t>as appropriate </a:t>
            </a:r>
            <a:r>
              <a:rPr lang="en-GB" sz="1600" dirty="0"/>
              <a:t>(e.g. name, </a:t>
            </a:r>
            <a:r>
              <a:rPr lang="en-GB" sz="1600" dirty="0" smtClean="0"/>
              <a:t>photo</a:t>
            </a:r>
            <a:r>
              <a:rPr lang="en-GB" sz="1600" dirty="0"/>
              <a:t>)</a:t>
            </a:r>
          </a:p>
          <a:p>
            <a:pPr marL="285750" indent="-285750">
              <a:buFont typeface="Arial" panose="020B0604020202020204" pitchFamily="34" charset="0"/>
              <a:buChar char="•"/>
            </a:pPr>
            <a:r>
              <a:rPr lang="en-GB" sz="1600" dirty="0" smtClean="0"/>
              <a:t>Learning </a:t>
            </a:r>
            <a:r>
              <a:rPr lang="en-GB" sz="1600" dirty="0"/>
              <a:t>&amp; Teaching summary can be created </a:t>
            </a:r>
            <a:r>
              <a:rPr lang="en-GB" sz="1600" dirty="0" smtClean="0"/>
              <a:t>for teaching </a:t>
            </a:r>
            <a:r>
              <a:rPr lang="en-GB" sz="1600" dirty="0" smtClean="0"/>
              <a:t>staff</a:t>
            </a:r>
            <a:endParaRPr lang="en-GB" sz="1600" dirty="0"/>
          </a:p>
          <a:p>
            <a:pPr marL="285750" indent="-285750">
              <a:buFont typeface="Arial" panose="020B0604020202020204" pitchFamily="34" charset="0"/>
              <a:buChar char="•"/>
            </a:pPr>
            <a:r>
              <a:rPr lang="en-GB" sz="1600" dirty="0"/>
              <a:t>Receive a daily summary of any new, updated or removed </a:t>
            </a:r>
            <a:r>
              <a:rPr lang="en-GB" sz="1600" dirty="0" err="1" smtClean="0"/>
              <a:t>SoA</a:t>
            </a:r>
            <a:r>
              <a:rPr lang="en-GB" sz="1600" dirty="0" smtClean="0"/>
              <a:t>.</a:t>
            </a:r>
            <a:endParaRPr lang="en-GB" sz="1600" dirty="0" smtClean="0"/>
          </a:p>
          <a:p>
            <a:pPr>
              <a:spcBef>
                <a:spcPts val="600"/>
              </a:spcBef>
            </a:pPr>
            <a:r>
              <a:rPr lang="en-GB" sz="1600" b="1" dirty="0"/>
              <a:t>Teaching </a:t>
            </a:r>
            <a:r>
              <a:rPr lang="en-GB" sz="1600" b="1" dirty="0" smtClean="0"/>
              <a:t>staff</a:t>
            </a:r>
            <a:r>
              <a:rPr lang="en-GB" sz="1600" dirty="0" smtClean="0"/>
              <a:t>: Access </a:t>
            </a:r>
            <a:r>
              <a:rPr lang="en-GB" sz="1600" dirty="0"/>
              <a:t>to the Learning &amp; Teaching summary for their course which is </a:t>
            </a:r>
            <a:r>
              <a:rPr lang="en-GB" sz="1600" dirty="0" smtClean="0"/>
              <a:t>either sent </a:t>
            </a:r>
            <a:r>
              <a:rPr lang="en-GB" sz="1600" dirty="0"/>
              <a:t>to them as a PDF by CO/CS, </a:t>
            </a:r>
            <a:r>
              <a:rPr lang="en-GB" sz="1600" dirty="0" smtClean="0"/>
              <a:t>or viewed </a:t>
            </a:r>
            <a:r>
              <a:rPr lang="en-GB" sz="1600" dirty="0"/>
              <a:t>via </a:t>
            </a:r>
            <a:r>
              <a:rPr lang="en-GB" sz="1600" dirty="0" smtClean="0"/>
              <a:t>EUCLID (requires </a:t>
            </a:r>
            <a:r>
              <a:rPr lang="en-GB" sz="1600" dirty="0"/>
              <a:t>CO/CS </a:t>
            </a:r>
            <a:r>
              <a:rPr lang="en-GB" sz="1600" dirty="0" smtClean="0"/>
              <a:t>action).</a:t>
            </a:r>
          </a:p>
          <a:p>
            <a:pPr>
              <a:spcBef>
                <a:spcPts val="600"/>
              </a:spcBef>
            </a:pPr>
            <a:r>
              <a:rPr lang="en-GB" sz="1600" b="1" dirty="0"/>
              <a:t>Personal Tutors, PG Supervisors, Student Support </a:t>
            </a:r>
            <a:r>
              <a:rPr lang="en-GB" sz="1600" b="1" dirty="0" smtClean="0"/>
              <a:t>Officers</a:t>
            </a:r>
            <a:r>
              <a:rPr lang="en-GB" sz="1600" dirty="0" smtClean="0"/>
              <a:t>: Access </a:t>
            </a:r>
            <a:r>
              <a:rPr lang="en-GB" sz="1600" dirty="0"/>
              <a:t>via the student’s EUCLID record for </a:t>
            </a:r>
            <a:r>
              <a:rPr lang="en-GB" sz="1600" dirty="0" smtClean="0"/>
              <a:t>relevant students.  </a:t>
            </a:r>
            <a:endParaRPr lang="en-GB" sz="1600" dirty="0"/>
          </a:p>
          <a:p>
            <a:pPr>
              <a:spcBef>
                <a:spcPts val="600"/>
              </a:spcBef>
            </a:pPr>
            <a:r>
              <a:rPr lang="en-GB" sz="1600" b="1" dirty="0" smtClean="0"/>
              <a:t>Ad </a:t>
            </a:r>
            <a:r>
              <a:rPr lang="en-GB" sz="1600" b="1" dirty="0"/>
              <a:t>Hoc </a:t>
            </a:r>
            <a:r>
              <a:rPr lang="en-GB" sz="1600" b="1" dirty="0" smtClean="0"/>
              <a:t>Staff</a:t>
            </a:r>
            <a:r>
              <a:rPr lang="en-GB" sz="1600" dirty="0" smtClean="0"/>
              <a:t>: can </a:t>
            </a:r>
            <a:r>
              <a:rPr lang="en-GB" sz="1600" dirty="0"/>
              <a:t>be added to have access to a particular student’s Schedule of Adjustment by the CoA. </a:t>
            </a:r>
          </a:p>
          <a:p>
            <a:pPr>
              <a:spcBef>
                <a:spcPts val="600"/>
              </a:spcBef>
            </a:pPr>
            <a:r>
              <a:rPr lang="en-GB" sz="1600" b="1" dirty="0" smtClean="0"/>
              <a:t>Student: </a:t>
            </a:r>
            <a:r>
              <a:rPr lang="en-GB" sz="1600" dirty="0" smtClean="0"/>
              <a:t>Views </a:t>
            </a:r>
            <a:r>
              <a:rPr lang="en-GB" sz="1600" dirty="0"/>
              <a:t>their SoA via MyEd self-service portal</a:t>
            </a:r>
            <a:r>
              <a:rPr lang="en-GB" sz="1600" dirty="0" smtClean="0"/>
              <a:t>.</a:t>
            </a:r>
            <a:endParaRPr lang="en-GB" sz="1600" dirty="0"/>
          </a:p>
        </p:txBody>
      </p:sp>
    </p:spTree>
    <p:extLst>
      <p:ext uri="{BB962C8B-B14F-4D97-AF65-F5344CB8AC3E}">
        <p14:creationId xmlns:p14="http://schemas.microsoft.com/office/powerpoint/2010/main" val="1682791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4">
                                            <p:txEl>
                                              <p:pRg st="12" end="12"/>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4">
                                            <p:txEl>
                                              <p:pRg st="13" end="13"/>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4">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do staff gain access to the information</a:t>
            </a:r>
            <a:endParaRPr lang="en-GB" dirty="0"/>
          </a:p>
        </p:txBody>
      </p:sp>
      <p:sp>
        <p:nvSpPr>
          <p:cNvPr id="3" name="Content Placeholder 2"/>
          <p:cNvSpPr>
            <a:spLocks noGrp="1"/>
          </p:cNvSpPr>
          <p:nvPr>
            <p:ph idx="1"/>
          </p:nvPr>
        </p:nvSpPr>
        <p:spPr>
          <a:xfrm>
            <a:off x="1417638" y="1963655"/>
            <a:ext cx="7269162" cy="3959225"/>
          </a:xfrm>
        </p:spPr>
        <p:txBody>
          <a:bodyPr/>
          <a:lstStyle/>
          <a:p>
            <a:pPr marL="0" indent="0">
              <a:buNone/>
            </a:pPr>
            <a:r>
              <a:rPr lang="en-GB" b="1" dirty="0"/>
              <a:t>Course Organiser/Course </a:t>
            </a:r>
            <a:r>
              <a:rPr lang="en-GB" b="1" dirty="0" smtClean="0"/>
              <a:t>Secretary, Student Support Officers, Personal Tutors, PG Supervisors</a:t>
            </a:r>
          </a:p>
          <a:p>
            <a:pPr marL="0" indent="0">
              <a:buNone/>
            </a:pPr>
            <a:r>
              <a:rPr lang="en-GB" dirty="0" smtClean="0"/>
              <a:t>Automatically gains access to their relevant view once their </a:t>
            </a:r>
            <a:r>
              <a:rPr lang="en-GB" dirty="0" smtClean="0"/>
              <a:t>role </a:t>
            </a:r>
            <a:r>
              <a:rPr lang="en-GB" dirty="0" smtClean="0"/>
              <a:t>has been assigned </a:t>
            </a:r>
            <a:r>
              <a:rPr lang="en-GB" dirty="0" smtClean="0"/>
              <a:t>on </a:t>
            </a:r>
            <a:r>
              <a:rPr lang="en-GB" dirty="0" smtClean="0"/>
              <a:t>EUCLID.</a:t>
            </a:r>
          </a:p>
          <a:p>
            <a:pPr marL="0" indent="0">
              <a:buNone/>
            </a:pPr>
            <a:r>
              <a:rPr lang="en-GB" b="1" dirty="0"/>
              <a:t>Coordinator of Adjustments (CoA) </a:t>
            </a:r>
          </a:p>
          <a:p>
            <a:pPr marL="0" indent="0">
              <a:buNone/>
            </a:pPr>
            <a:r>
              <a:rPr lang="en-GB" dirty="0" smtClean="0"/>
              <a:t>Primary CoA emails the Student Disability Service (SDS) to authorise CoA access should be given.  SDS will raise a call with Student Systems to assign CoA access.</a:t>
            </a:r>
            <a:endParaRPr lang="en-GB" dirty="0"/>
          </a:p>
          <a:p>
            <a:pPr marL="0" indent="0">
              <a:buNone/>
            </a:pPr>
            <a:r>
              <a:rPr lang="en-GB" b="1" dirty="0" smtClean="0"/>
              <a:t>Teaching </a:t>
            </a:r>
            <a:r>
              <a:rPr lang="en-GB" b="1" dirty="0"/>
              <a:t>staff </a:t>
            </a:r>
          </a:p>
          <a:p>
            <a:pPr marL="0" indent="0">
              <a:buNone/>
            </a:pPr>
            <a:r>
              <a:rPr lang="en-GB" dirty="0" smtClean="0"/>
              <a:t>Sent PDF of Learning &amp; Teaching summary or given access via EUCLID by the CO/CS or CoA.</a:t>
            </a:r>
          </a:p>
          <a:p>
            <a:pPr marL="0" indent="0">
              <a:buNone/>
            </a:pPr>
            <a:r>
              <a:rPr lang="en-GB" b="1" dirty="0" smtClean="0"/>
              <a:t>Ad </a:t>
            </a:r>
            <a:r>
              <a:rPr lang="en-GB" b="1" dirty="0"/>
              <a:t>Hoc </a:t>
            </a:r>
            <a:r>
              <a:rPr lang="en-GB" b="1" dirty="0" smtClean="0"/>
              <a:t>Staff</a:t>
            </a:r>
          </a:p>
          <a:p>
            <a:pPr marL="0" indent="0">
              <a:buNone/>
            </a:pPr>
            <a:r>
              <a:rPr lang="en-GB" dirty="0" smtClean="0"/>
              <a:t>Can be given access to a specific SoA by the CoA.</a:t>
            </a:r>
          </a:p>
        </p:txBody>
      </p:sp>
    </p:spTree>
    <p:extLst>
      <p:ext uri="{BB962C8B-B14F-4D97-AF65-F5344CB8AC3E}">
        <p14:creationId xmlns:p14="http://schemas.microsoft.com/office/powerpoint/2010/main" val="36179427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Schedule of Adjustment Inbox (CoA View)</a:t>
            </a:r>
            <a:endParaRPr lang="en-GB" dirty="0"/>
          </a:p>
        </p:txBody>
      </p:sp>
      <p:sp>
        <p:nvSpPr>
          <p:cNvPr id="3" name="Content Placeholder 2"/>
          <p:cNvSpPr>
            <a:spLocks noGrp="1"/>
          </p:cNvSpPr>
          <p:nvPr>
            <p:ph idx="1"/>
          </p:nvPr>
        </p:nvSpPr>
        <p:spPr/>
        <p:txBody>
          <a:bodyPr/>
          <a:lstStyle/>
          <a:p>
            <a:pPr marL="0" indent="0">
              <a:buNone/>
            </a:pPr>
            <a:r>
              <a:rPr lang="en-GB" b="1" dirty="0" smtClean="0"/>
              <a:t>When </a:t>
            </a:r>
            <a:r>
              <a:rPr lang="en-GB" b="1" dirty="0"/>
              <a:t>you open the dashboard you will see:</a:t>
            </a:r>
          </a:p>
          <a:p>
            <a:r>
              <a:rPr lang="en-GB" dirty="0" smtClean="0"/>
              <a:t>Any SoA that requires </a:t>
            </a:r>
            <a:r>
              <a:rPr lang="en-GB" dirty="0"/>
              <a:t>reviewing, this will be stated in in a blue box at the top of the dashboard</a:t>
            </a:r>
          </a:p>
          <a:p>
            <a:r>
              <a:rPr lang="en-GB" dirty="0" smtClean="0"/>
              <a:t>If you have viewed the SoA before</a:t>
            </a:r>
            <a:endParaRPr lang="en-GB" dirty="0"/>
          </a:p>
          <a:p>
            <a:r>
              <a:rPr lang="en-GB" dirty="0"/>
              <a:t>If another CoA in your School </a:t>
            </a:r>
            <a:r>
              <a:rPr lang="en-GB" dirty="0" smtClean="0"/>
              <a:t>has view the SoA</a:t>
            </a:r>
            <a:endParaRPr lang="en-GB" dirty="0"/>
          </a:p>
          <a:p>
            <a:r>
              <a:rPr lang="en-GB" dirty="0" smtClean="0"/>
              <a:t>The </a:t>
            </a:r>
            <a:r>
              <a:rPr lang="en-GB" dirty="0"/>
              <a:t>version of the SoA will be indicated by the v# in the schedule </a:t>
            </a:r>
            <a:r>
              <a:rPr lang="en-GB" dirty="0" smtClean="0"/>
              <a:t>column.</a:t>
            </a:r>
            <a:endParaRPr lang="en-GB" dirty="0"/>
          </a:p>
          <a:p>
            <a:pPr marL="0" indent="0">
              <a:buNone/>
            </a:pPr>
            <a:endParaRPr lang="en-GB" dirty="0" smtClean="0"/>
          </a:p>
        </p:txBody>
      </p:sp>
    </p:spTree>
    <p:extLst>
      <p:ext uri="{BB962C8B-B14F-4D97-AF65-F5344CB8AC3E}">
        <p14:creationId xmlns:p14="http://schemas.microsoft.com/office/powerpoint/2010/main" val="785757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Schedule of Adjustment Inbox (CoA View)</a:t>
            </a:r>
            <a:endParaRPr lang="en-GB" dirty="0"/>
          </a:p>
        </p:txBody>
      </p:sp>
      <p:sp>
        <p:nvSpPr>
          <p:cNvPr id="3" name="Content Placeholder 2"/>
          <p:cNvSpPr>
            <a:spLocks noGrp="1"/>
          </p:cNvSpPr>
          <p:nvPr>
            <p:ph idx="1"/>
          </p:nvPr>
        </p:nvSpPr>
        <p:spPr/>
        <p:txBody>
          <a:bodyPr/>
          <a:lstStyle/>
          <a:p>
            <a:pPr marL="0" indent="0">
              <a:buNone/>
            </a:pPr>
            <a:r>
              <a:rPr lang="en-GB" b="1" dirty="0"/>
              <a:t>What the different tabs on the dashboard mean</a:t>
            </a:r>
          </a:p>
          <a:p>
            <a:r>
              <a:rPr lang="en-GB" b="1" dirty="0"/>
              <a:t>Pending</a:t>
            </a:r>
            <a:r>
              <a:rPr lang="en-GB" dirty="0"/>
              <a:t>:  </a:t>
            </a:r>
            <a:r>
              <a:rPr lang="en-GB" dirty="0" smtClean="0"/>
              <a:t>SoAs </a:t>
            </a:r>
            <a:r>
              <a:rPr lang="en-GB" dirty="0"/>
              <a:t>that still need to be viewed and marked as reviewed by a CoA in your School.</a:t>
            </a:r>
          </a:p>
          <a:p>
            <a:r>
              <a:rPr lang="en-GB" b="1" dirty="0"/>
              <a:t>Current</a:t>
            </a:r>
            <a:r>
              <a:rPr lang="en-GB" dirty="0"/>
              <a:t>: </a:t>
            </a:r>
            <a:r>
              <a:rPr lang="en-GB" dirty="0" smtClean="0"/>
              <a:t>Current SoAs </a:t>
            </a:r>
            <a:r>
              <a:rPr lang="en-GB" dirty="0"/>
              <a:t>that have been reviewed by a CoA.</a:t>
            </a:r>
          </a:p>
          <a:p>
            <a:r>
              <a:rPr lang="en-GB" b="1" dirty="0"/>
              <a:t>Inactive</a:t>
            </a:r>
            <a:r>
              <a:rPr lang="en-GB" dirty="0"/>
              <a:t>: </a:t>
            </a:r>
            <a:r>
              <a:rPr lang="en-GB" dirty="0" smtClean="0"/>
              <a:t>Schedules </a:t>
            </a:r>
            <a:r>
              <a:rPr lang="en-GB" dirty="0"/>
              <a:t>that are no longer meet the criteria for your School. The student may no longer be current / enrolled on courses in your School. They'll drop off this list after 30 days.</a:t>
            </a:r>
          </a:p>
          <a:p>
            <a:r>
              <a:rPr lang="en-GB" b="1" dirty="0"/>
              <a:t>Closed</a:t>
            </a:r>
            <a:r>
              <a:rPr lang="en-GB" dirty="0"/>
              <a:t>: </a:t>
            </a:r>
            <a:r>
              <a:rPr lang="en-GB" dirty="0" smtClean="0"/>
              <a:t>Schedules that </a:t>
            </a:r>
            <a:r>
              <a:rPr lang="en-GB" dirty="0"/>
              <a:t>are have been closed with no new schedule created.  For example a student with a temporary injury that no longer requires support.  They'll drop off this list after 30 days.</a:t>
            </a:r>
          </a:p>
          <a:p>
            <a:pPr marL="0" indent="0">
              <a:buNone/>
            </a:pPr>
            <a:endParaRPr lang="en-GB" dirty="0" smtClean="0"/>
          </a:p>
        </p:txBody>
      </p:sp>
    </p:spTree>
    <p:extLst>
      <p:ext uri="{BB962C8B-B14F-4D97-AF65-F5344CB8AC3E}">
        <p14:creationId xmlns:p14="http://schemas.microsoft.com/office/powerpoint/2010/main" val="4112421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Schedule of Adjustment Inbox (CoA View)</a:t>
            </a:r>
            <a:endParaRPr lang="en-GB" dirty="0"/>
          </a:p>
        </p:txBody>
      </p:sp>
      <p:sp>
        <p:nvSpPr>
          <p:cNvPr id="3" name="Content Placeholder 2"/>
          <p:cNvSpPr>
            <a:spLocks noGrp="1"/>
          </p:cNvSpPr>
          <p:nvPr>
            <p:ph idx="1"/>
          </p:nvPr>
        </p:nvSpPr>
        <p:spPr/>
        <p:txBody>
          <a:bodyPr/>
          <a:lstStyle/>
          <a:p>
            <a:pPr marL="0" indent="0">
              <a:buNone/>
            </a:pPr>
            <a:r>
              <a:rPr lang="en-GB" b="1" dirty="0"/>
              <a:t>How to open and view a student's full </a:t>
            </a:r>
            <a:r>
              <a:rPr lang="en-GB" b="1" dirty="0" smtClean="0"/>
              <a:t>SoA</a:t>
            </a:r>
            <a:endParaRPr lang="en-GB" b="1" dirty="0"/>
          </a:p>
          <a:p>
            <a:pPr marL="0" indent="0">
              <a:buNone/>
            </a:pPr>
            <a:r>
              <a:rPr lang="en-GB" dirty="0"/>
              <a:t>C</a:t>
            </a:r>
            <a:r>
              <a:rPr lang="en-GB" dirty="0" smtClean="0"/>
              <a:t>lick </a:t>
            </a:r>
            <a:r>
              <a:rPr lang="en-GB" dirty="0"/>
              <a:t>on the ‘schedule v#’ or ‘open</a:t>
            </a:r>
            <a:r>
              <a:rPr lang="en-GB" dirty="0" smtClean="0"/>
              <a:t>’ to see the </a:t>
            </a:r>
            <a:r>
              <a:rPr lang="en-GB" dirty="0"/>
              <a:t>full schedule.  </a:t>
            </a:r>
            <a:r>
              <a:rPr lang="en-GB" dirty="0" smtClean="0"/>
              <a:t>This will show:</a:t>
            </a:r>
            <a:endParaRPr lang="en-GB" dirty="0"/>
          </a:p>
          <a:p>
            <a:r>
              <a:rPr lang="en-GB" dirty="0" smtClean="0"/>
              <a:t>If </a:t>
            </a:r>
            <a:r>
              <a:rPr lang="en-GB" dirty="0"/>
              <a:t>the schedule is new or updated</a:t>
            </a:r>
          </a:p>
          <a:p>
            <a:r>
              <a:rPr lang="en-GB" dirty="0" smtClean="0"/>
              <a:t>The </a:t>
            </a:r>
            <a:r>
              <a:rPr lang="en-GB" dirty="0"/>
              <a:t>date it was published and by whom</a:t>
            </a:r>
          </a:p>
          <a:p>
            <a:r>
              <a:rPr lang="en-GB" dirty="0"/>
              <a:t>If there is a review date for the schedule (normally in place for temporary injuries)</a:t>
            </a:r>
          </a:p>
          <a:p>
            <a:r>
              <a:rPr lang="en-GB" dirty="0"/>
              <a:t>There will also be a summary of any new, update, or removed adjustment at the top in a blue box.</a:t>
            </a:r>
          </a:p>
          <a:p>
            <a:r>
              <a:rPr lang="en-GB" dirty="0"/>
              <a:t>As you scroll down you can see each adjustment in detail and at the bottom will be a list of any removed adjustments.</a:t>
            </a:r>
          </a:p>
          <a:p>
            <a:pPr marL="0" indent="0">
              <a:buNone/>
            </a:pPr>
            <a:endParaRPr lang="en-GB" dirty="0" smtClean="0"/>
          </a:p>
        </p:txBody>
      </p:sp>
    </p:spTree>
    <p:extLst>
      <p:ext uri="{BB962C8B-B14F-4D97-AF65-F5344CB8AC3E}">
        <p14:creationId xmlns:p14="http://schemas.microsoft.com/office/powerpoint/2010/main" val="1075424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Schedule of Adjustment Inbox (CoA View)</a:t>
            </a:r>
            <a:endParaRPr lang="en-GB" dirty="0"/>
          </a:p>
        </p:txBody>
      </p:sp>
      <p:sp>
        <p:nvSpPr>
          <p:cNvPr id="3" name="Content Placeholder 2"/>
          <p:cNvSpPr>
            <a:spLocks noGrp="1"/>
          </p:cNvSpPr>
          <p:nvPr>
            <p:ph idx="1"/>
          </p:nvPr>
        </p:nvSpPr>
        <p:spPr>
          <a:xfrm>
            <a:off x="1417638" y="1915528"/>
            <a:ext cx="7269162" cy="3959225"/>
          </a:xfrm>
        </p:spPr>
        <p:txBody>
          <a:bodyPr/>
          <a:lstStyle/>
          <a:p>
            <a:pPr marL="0" indent="0">
              <a:buNone/>
            </a:pPr>
            <a:r>
              <a:rPr lang="en-GB" sz="1600" b="1" dirty="0"/>
              <a:t>How to create notes and flag schedules for members of your team</a:t>
            </a:r>
          </a:p>
          <a:p>
            <a:r>
              <a:rPr lang="en-GB" sz="1600" dirty="0"/>
              <a:t>To the right of an open SoA you will see a window that allows you to record notes for your CoA </a:t>
            </a:r>
            <a:r>
              <a:rPr lang="en-GB" sz="1600" dirty="0" smtClean="0"/>
              <a:t>team e.g. </a:t>
            </a:r>
            <a:r>
              <a:rPr lang="en-GB" sz="1600" dirty="0"/>
              <a:t>you may want to record that you have started an action against this SoA.  </a:t>
            </a:r>
            <a:endParaRPr lang="en-GB" sz="1600" dirty="0" smtClean="0"/>
          </a:p>
          <a:p>
            <a:pPr lvl="1"/>
            <a:r>
              <a:rPr lang="en-GB" sz="1400" b="1" dirty="0" smtClean="0">
                <a:solidFill>
                  <a:srgbClr val="FF0000"/>
                </a:solidFill>
              </a:rPr>
              <a:t>NB: these notes are only available to </a:t>
            </a:r>
            <a:r>
              <a:rPr lang="en-GB" sz="1400" b="1" dirty="0" err="1" smtClean="0">
                <a:solidFill>
                  <a:srgbClr val="FF0000"/>
                </a:solidFill>
              </a:rPr>
              <a:t>CoAs</a:t>
            </a:r>
            <a:r>
              <a:rPr lang="en-GB" sz="1400" b="1" dirty="0" smtClean="0">
                <a:solidFill>
                  <a:srgbClr val="FF0000"/>
                </a:solidFill>
              </a:rPr>
              <a:t> within your School.  SDS or the student will not see them.</a:t>
            </a:r>
            <a:endParaRPr lang="en-GB" sz="1400" b="1" dirty="0">
              <a:solidFill>
                <a:srgbClr val="FF0000"/>
              </a:solidFill>
            </a:endParaRPr>
          </a:p>
          <a:p>
            <a:r>
              <a:rPr lang="en-GB" sz="1600" dirty="0"/>
              <a:t>If you don’t want to mark the SoA as reviewed, you can click ‘return to inbox’.  This will ensure that the SoA remains in the ‘pending’ tab.</a:t>
            </a:r>
          </a:p>
          <a:p>
            <a:r>
              <a:rPr lang="en-GB" sz="1600" dirty="0"/>
              <a:t>If you are happy with this SoA and feel no further work need be done by you, you can click ‘mark as reviewed’ and the SoA will shift to the ‘current’ tab.</a:t>
            </a:r>
          </a:p>
          <a:p>
            <a:pPr marL="0" indent="0">
              <a:buNone/>
            </a:pPr>
            <a:endParaRPr lang="en-GB" dirty="0" smtClean="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57501" y="4696179"/>
            <a:ext cx="4167554" cy="1982215"/>
          </a:xfrm>
          <a:prstGeom prst="rect">
            <a:avLst/>
          </a:prstGeom>
        </p:spPr>
      </p:pic>
    </p:spTree>
    <p:extLst>
      <p:ext uri="{BB962C8B-B14F-4D97-AF65-F5344CB8AC3E}">
        <p14:creationId xmlns:p14="http://schemas.microsoft.com/office/powerpoint/2010/main" val="2956619413"/>
      </p:ext>
    </p:extLst>
  </p:cSld>
  <p:clrMapOvr>
    <a:masterClrMapping/>
  </p:clrMapOvr>
</p:sld>
</file>

<file path=ppt/theme/theme1.xml><?xml version="1.0" encoding="utf-8"?>
<a:theme xmlns:a="http://schemas.openxmlformats.org/drawingml/2006/main" name="pres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pres6.potx</Template>
  <TotalTime>2562</TotalTime>
  <Words>1224</Words>
  <Application>Microsoft Office PowerPoint</Application>
  <PresentationFormat>On-screen Show (4:3)</PresentationFormat>
  <Paragraphs>199</Paragraphs>
  <Slides>18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MS PGothic</vt:lpstr>
      <vt:lpstr>Arial</vt:lpstr>
      <vt:lpstr>Calibri</vt:lpstr>
      <vt:lpstr>Times New Roman</vt:lpstr>
      <vt:lpstr>Verdana</vt:lpstr>
      <vt:lpstr>pres6</vt:lpstr>
      <vt:lpstr>Adjustment Information on EUCLID</vt:lpstr>
      <vt:lpstr>Who creates a Schedule of Adjustments (SoA)? </vt:lpstr>
      <vt:lpstr>Who is the information shared with?</vt:lpstr>
      <vt:lpstr>How is the information disseminated?</vt:lpstr>
      <vt:lpstr>How do staff gain access to the information</vt:lpstr>
      <vt:lpstr>Schedule of Adjustment Inbox (CoA View)</vt:lpstr>
      <vt:lpstr>Schedule of Adjustment Inbox (CoA View)</vt:lpstr>
      <vt:lpstr>Schedule of Adjustment Inbox (CoA View)</vt:lpstr>
      <vt:lpstr>Schedule of Adjustment Inbox (CoA View)</vt:lpstr>
      <vt:lpstr>Schedule of Adjustment Inbox (CoA View)</vt:lpstr>
      <vt:lpstr>Schedule of Adjustment Inbox (CoA View)</vt:lpstr>
      <vt:lpstr>Course Adjustment Breakdown (CO/CS View)</vt:lpstr>
      <vt:lpstr>Course Adjustment Breakdown (CO/CS View)</vt:lpstr>
      <vt:lpstr>Course Adjustment Breakdown (CO/CS View)</vt:lpstr>
      <vt:lpstr>Student Record (SSO/PT/PGR Supervisor view)</vt:lpstr>
      <vt:lpstr>Who should you contact if you have a query about a SoA?</vt:lpstr>
      <vt:lpstr>Our Management Team can also be contacted directly regarding general or recurring issues:</vt:lpstr>
      <vt:lpstr>PowerPoint Presentation</vt:lpstr>
    </vt:vector>
  </TitlesOfParts>
  <Company>The University of Edinburgh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should go here</dc:title>
  <dc:creator>Aileen Robertson</dc:creator>
  <cp:lastModifiedBy>GARDINER Janet</cp:lastModifiedBy>
  <cp:revision>153</cp:revision>
  <cp:lastPrinted>2017-03-15T10:58:53Z</cp:lastPrinted>
  <dcterms:created xsi:type="dcterms:W3CDTF">2012-04-25T15:10:26Z</dcterms:created>
  <dcterms:modified xsi:type="dcterms:W3CDTF">2020-01-10T15:12:33Z</dcterms:modified>
</cp:coreProperties>
</file>